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Canva Sans" panose="020B0604020202020204" charset="0"/>
      <p:regular r:id="rId29"/>
    </p:embeddedFont>
    <p:embeddedFont>
      <p:font typeface="Canva Sans Bold" panose="020B0604020202020204" charset="0"/>
      <p:regular r:id="rId30"/>
    </p:embeddedFont>
    <p:embeddedFont>
      <p:font typeface="Canva Sans Italics" panose="020B0604020202020204" charset="0"/>
      <p:regular r:id="rId31"/>
    </p:embeddedFont>
    <p:embeddedFont>
      <p:font typeface="Canva Sans Medium" panose="020B0604020202020204" charset="0"/>
      <p:regular r:id="rId32"/>
    </p:embeddedFont>
    <p:embeddedFont>
      <p:font typeface="Marykate" panose="020B0604020202020204" charset="0"/>
      <p:regular r:id="rId33"/>
    </p:embeddedFont>
    <p:embeddedFont>
      <p:font typeface="More Sugar" panose="020B0604020202020204" charset="0"/>
      <p:regular r:id="rId34"/>
    </p:embeddedFont>
    <p:embeddedFont>
      <p:font typeface="Open Sans Bold" panose="020B0604020202020204" charset="0"/>
      <p:regular r:id="rId35"/>
    </p:embeddedFont>
    <p:embeddedFont>
      <p:font typeface="Open Sans Semi-Bold" panose="020B0604020202020204" charset="0"/>
      <p:regular r:id="rId36"/>
    </p:embeddedFont>
    <p:embeddedFont>
      <p:font typeface="Paytone One" panose="020B0604020202020204" charset="0"/>
      <p:regular r:id="rId37"/>
    </p:embeddedFont>
    <p:embeddedFont>
      <p:font typeface="Sniglet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38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6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6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1.svg"/><Relationship Id="rId7" Type="http://schemas.openxmlformats.org/officeDocument/2006/relationships/image" Target="../media/image1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4.svg"/><Relationship Id="rId10" Type="http://schemas.openxmlformats.org/officeDocument/2006/relationships/image" Target="../media/image74.svg"/><Relationship Id="rId4" Type="http://schemas.openxmlformats.org/officeDocument/2006/relationships/image" Target="../media/image33.png"/><Relationship Id="rId9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12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80.svg"/><Relationship Id="rId5" Type="http://schemas.openxmlformats.org/officeDocument/2006/relationships/image" Target="../media/image6.svg"/><Relationship Id="rId10" Type="http://schemas.openxmlformats.org/officeDocument/2006/relationships/image" Target="../media/image79.png"/><Relationship Id="rId4" Type="http://schemas.openxmlformats.org/officeDocument/2006/relationships/image" Target="../media/image5.png"/><Relationship Id="rId9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6.svg"/><Relationship Id="rId3" Type="http://schemas.openxmlformats.org/officeDocument/2006/relationships/image" Target="../media/image2.svg"/><Relationship Id="rId7" Type="http://schemas.openxmlformats.org/officeDocument/2006/relationships/image" Target="../media/image34.svg"/><Relationship Id="rId12" Type="http://schemas.openxmlformats.org/officeDocument/2006/relationships/image" Target="../media/image85.png"/><Relationship Id="rId17" Type="http://schemas.openxmlformats.org/officeDocument/2006/relationships/image" Target="../media/image90.svg"/><Relationship Id="rId2" Type="http://schemas.openxmlformats.org/officeDocument/2006/relationships/image" Target="../media/image1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84.png"/><Relationship Id="rId5" Type="http://schemas.openxmlformats.org/officeDocument/2006/relationships/image" Target="../media/image4.svg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4" Type="http://schemas.openxmlformats.org/officeDocument/2006/relationships/image" Target="../media/image3.png"/><Relationship Id="rId9" Type="http://schemas.openxmlformats.org/officeDocument/2006/relationships/image" Target="../media/image11.svg"/><Relationship Id="rId1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11.svg"/><Relationship Id="rId7" Type="http://schemas.openxmlformats.org/officeDocument/2006/relationships/image" Target="../media/image9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0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gif"/><Relationship Id="rId3" Type="http://schemas.openxmlformats.org/officeDocument/2006/relationships/image" Target="../media/image2.svg"/><Relationship Id="rId7" Type="http://schemas.openxmlformats.org/officeDocument/2006/relationships/image" Target="../media/image107.svg"/><Relationship Id="rId12" Type="http://schemas.openxmlformats.org/officeDocument/2006/relationships/image" Target="../media/image1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sv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Relationship Id="rId9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.svg"/><Relationship Id="rId7" Type="http://schemas.openxmlformats.org/officeDocument/2006/relationships/image" Target="../media/image29.svg"/><Relationship Id="rId12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svg"/><Relationship Id="rId3" Type="http://schemas.openxmlformats.org/officeDocument/2006/relationships/image" Target="../media/image2.svg"/><Relationship Id="rId7" Type="http://schemas.openxmlformats.org/officeDocument/2006/relationships/image" Target="../media/image50.sv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11.svg"/><Relationship Id="rId5" Type="http://schemas.openxmlformats.org/officeDocument/2006/relationships/image" Target="../media/image48.svg"/><Relationship Id="rId15" Type="http://schemas.openxmlformats.org/officeDocument/2006/relationships/image" Target="../media/image56.svg"/><Relationship Id="rId10" Type="http://schemas.openxmlformats.org/officeDocument/2006/relationships/image" Target="../media/image10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0.svg"/><Relationship Id="rId7" Type="http://schemas.openxmlformats.org/officeDocument/2006/relationships/image" Target="../media/image58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11.svg"/><Relationship Id="rId10" Type="http://schemas.openxmlformats.org/officeDocument/2006/relationships/image" Target="../media/image61.png"/><Relationship Id="rId4" Type="http://schemas.openxmlformats.org/officeDocument/2006/relationships/image" Target="../media/image10.png"/><Relationship Id="rId9" Type="http://schemas.openxmlformats.org/officeDocument/2006/relationships/image" Target="../media/image6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68240">
            <a:off x="465618" y="-6958921"/>
            <a:ext cx="20733745" cy="24471158"/>
          </a:xfrm>
          <a:custGeom>
            <a:avLst/>
            <a:gdLst/>
            <a:ahLst/>
            <a:cxnLst/>
            <a:rect l="l" t="t" r="r" b="b"/>
            <a:pathLst>
              <a:path w="20733745" h="24471158">
                <a:moveTo>
                  <a:pt x="0" y="0"/>
                </a:moveTo>
                <a:lnTo>
                  <a:pt x="20733744" y="0"/>
                </a:lnTo>
                <a:lnTo>
                  <a:pt x="20733744" y="24471158"/>
                </a:lnTo>
                <a:lnTo>
                  <a:pt x="0" y="24471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631250" y="1819275"/>
            <a:ext cx="8599146" cy="565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03"/>
              </a:lnSpc>
            </a:pPr>
            <a:r>
              <a:rPr lang="en-US" sz="18804" dirty="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Machine Learning Project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406133" y="7385657"/>
            <a:ext cx="9860649" cy="1329982"/>
            <a:chOff x="0" y="0"/>
            <a:chExt cx="2686144" cy="3623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86144" cy="362301"/>
            </a:xfrm>
            <a:custGeom>
              <a:avLst/>
              <a:gdLst/>
              <a:ahLst/>
              <a:cxnLst/>
              <a:rect l="l" t="t" r="r" b="b"/>
              <a:pathLst>
                <a:path w="2686144" h="362301">
                  <a:moveTo>
                    <a:pt x="78513" y="0"/>
                  </a:moveTo>
                  <a:lnTo>
                    <a:pt x="2607631" y="0"/>
                  </a:lnTo>
                  <a:cubicBezTo>
                    <a:pt x="2650992" y="0"/>
                    <a:pt x="2686144" y="35152"/>
                    <a:pt x="2686144" y="78513"/>
                  </a:cubicBezTo>
                  <a:lnTo>
                    <a:pt x="2686144" y="283788"/>
                  </a:lnTo>
                  <a:cubicBezTo>
                    <a:pt x="2686144" y="304611"/>
                    <a:pt x="2677872" y="324581"/>
                    <a:pt x="2663148" y="339305"/>
                  </a:cubicBezTo>
                  <a:cubicBezTo>
                    <a:pt x="2648424" y="354029"/>
                    <a:pt x="2628454" y="362301"/>
                    <a:pt x="2607631" y="362301"/>
                  </a:cubicBezTo>
                  <a:lnTo>
                    <a:pt x="78513" y="362301"/>
                  </a:lnTo>
                  <a:cubicBezTo>
                    <a:pt x="57690" y="362301"/>
                    <a:pt x="37720" y="354029"/>
                    <a:pt x="22996" y="339305"/>
                  </a:cubicBezTo>
                  <a:cubicBezTo>
                    <a:pt x="8272" y="324581"/>
                    <a:pt x="0" y="304611"/>
                    <a:pt x="0" y="283788"/>
                  </a:cubicBezTo>
                  <a:lnTo>
                    <a:pt x="0" y="78513"/>
                  </a:lnTo>
                  <a:cubicBezTo>
                    <a:pt x="0" y="57690"/>
                    <a:pt x="8272" y="37720"/>
                    <a:pt x="22996" y="22996"/>
                  </a:cubicBezTo>
                  <a:cubicBezTo>
                    <a:pt x="37720" y="8272"/>
                    <a:pt x="57690" y="0"/>
                    <a:pt x="785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686144" cy="400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938501" y="7794749"/>
            <a:ext cx="648566" cy="648566"/>
          </a:xfrm>
          <a:custGeom>
            <a:avLst/>
            <a:gdLst/>
            <a:ahLst/>
            <a:cxnLst/>
            <a:rect l="l" t="t" r="r" b="b"/>
            <a:pathLst>
              <a:path w="648566" h="648566">
                <a:moveTo>
                  <a:pt x="0" y="0"/>
                </a:moveTo>
                <a:lnTo>
                  <a:pt x="648566" y="0"/>
                </a:lnTo>
                <a:lnTo>
                  <a:pt x="648566" y="648566"/>
                </a:lnTo>
                <a:lnTo>
                  <a:pt x="0" y="64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143986" y="7726364"/>
            <a:ext cx="648566" cy="648566"/>
          </a:xfrm>
          <a:custGeom>
            <a:avLst/>
            <a:gdLst/>
            <a:ahLst/>
            <a:cxnLst/>
            <a:rect l="l" t="t" r="r" b="b"/>
            <a:pathLst>
              <a:path w="648566" h="648566">
                <a:moveTo>
                  <a:pt x="0" y="0"/>
                </a:moveTo>
                <a:lnTo>
                  <a:pt x="648566" y="0"/>
                </a:lnTo>
                <a:lnTo>
                  <a:pt x="648566" y="648566"/>
                </a:lnTo>
                <a:lnTo>
                  <a:pt x="0" y="64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560060">
            <a:off x="12238416" y="5870283"/>
            <a:ext cx="1983960" cy="342233"/>
          </a:xfrm>
          <a:custGeom>
            <a:avLst/>
            <a:gdLst/>
            <a:ahLst/>
            <a:cxnLst/>
            <a:rect l="l" t="t" r="r" b="b"/>
            <a:pathLst>
              <a:path w="1983960" h="342233">
                <a:moveTo>
                  <a:pt x="0" y="0"/>
                </a:moveTo>
                <a:lnTo>
                  <a:pt x="1983960" y="0"/>
                </a:lnTo>
                <a:lnTo>
                  <a:pt x="1983960" y="342233"/>
                </a:lnTo>
                <a:lnTo>
                  <a:pt x="0" y="342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750987" y="6064234"/>
            <a:ext cx="511798" cy="511798"/>
          </a:xfrm>
          <a:custGeom>
            <a:avLst/>
            <a:gdLst/>
            <a:ahLst/>
            <a:cxnLst/>
            <a:rect l="l" t="t" r="r" b="b"/>
            <a:pathLst>
              <a:path w="511798" h="511798">
                <a:moveTo>
                  <a:pt x="0" y="0"/>
                </a:moveTo>
                <a:lnTo>
                  <a:pt x="511797" y="0"/>
                </a:lnTo>
                <a:lnTo>
                  <a:pt x="511797" y="511798"/>
                </a:lnTo>
                <a:lnTo>
                  <a:pt x="0" y="5117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758859" y="9530203"/>
            <a:ext cx="16762399" cy="0"/>
          </a:xfrm>
          <a:prstGeom prst="line">
            <a:avLst/>
          </a:prstGeom>
          <a:ln w="9525" cap="flat">
            <a:solidFill>
              <a:srgbClr val="BFDB3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72309" y="457717"/>
            <a:ext cx="2947868" cy="857433"/>
          </a:xfrm>
          <a:custGeom>
            <a:avLst/>
            <a:gdLst/>
            <a:ahLst/>
            <a:cxnLst/>
            <a:rect l="l" t="t" r="r" b="b"/>
            <a:pathLst>
              <a:path w="2947868" h="857433">
                <a:moveTo>
                  <a:pt x="0" y="0"/>
                </a:moveTo>
                <a:lnTo>
                  <a:pt x="2947868" y="0"/>
                </a:lnTo>
                <a:lnTo>
                  <a:pt x="2947868" y="857432"/>
                </a:lnTo>
                <a:lnTo>
                  <a:pt x="0" y="8574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262784" y="7650164"/>
            <a:ext cx="8205485" cy="724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7"/>
              </a:lnSpc>
            </a:pPr>
            <a:r>
              <a:rPr lang="en-US" sz="4277" b="1" dirty="0">
                <a:solidFill>
                  <a:srgbClr val="FFF6B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Problematic Internet Use</a:t>
            </a:r>
          </a:p>
        </p:txBody>
      </p:sp>
      <p:sp>
        <p:nvSpPr>
          <p:cNvPr id="14" name="TextBox 14"/>
          <p:cNvSpPr txBox="1"/>
          <p:nvPr/>
        </p:nvSpPr>
        <p:spPr>
          <a:xfrm rot="784401">
            <a:off x="10953801" y="3264473"/>
            <a:ext cx="3412569" cy="55373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45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INT3405E_56</a:t>
            </a:r>
          </a:p>
        </p:txBody>
      </p:sp>
      <p:sp>
        <p:nvSpPr>
          <p:cNvPr id="15" name="TextBox 15"/>
          <p:cNvSpPr txBox="1"/>
          <p:nvPr/>
        </p:nvSpPr>
        <p:spPr>
          <a:xfrm rot="-924275">
            <a:off x="3309632" y="4504112"/>
            <a:ext cx="2456605" cy="1066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December</a:t>
            </a:r>
          </a:p>
          <a:p>
            <a:pPr algn="ctr">
              <a:lnSpc>
                <a:spcPts val="4340"/>
              </a:lnSpc>
            </a:pPr>
            <a:r>
              <a:rPr lang="en-US" sz="31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22nd 2024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5218716" y="367295"/>
            <a:ext cx="2636884" cy="947854"/>
            <a:chOff x="0" y="0"/>
            <a:chExt cx="3515845" cy="126380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08107" cy="1183552"/>
            </a:xfrm>
            <a:custGeom>
              <a:avLst/>
              <a:gdLst/>
              <a:ahLst/>
              <a:cxnLst/>
              <a:rect l="l" t="t" r="r" b="b"/>
              <a:pathLst>
                <a:path w="908107" h="1183552">
                  <a:moveTo>
                    <a:pt x="0" y="0"/>
                  </a:moveTo>
                  <a:lnTo>
                    <a:pt x="908107" y="0"/>
                  </a:lnTo>
                  <a:lnTo>
                    <a:pt x="908107" y="1183552"/>
                  </a:lnTo>
                  <a:lnTo>
                    <a:pt x="0" y="118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24150" y="9525"/>
              <a:ext cx="2491695" cy="125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3"/>
                </a:lnSpc>
              </a:pPr>
              <a:r>
                <a:rPr lang="en-US" sz="3190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Nomad Team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9821" y="0"/>
            <a:ext cx="1488179" cy="1398888"/>
          </a:xfrm>
          <a:custGeom>
            <a:avLst/>
            <a:gdLst/>
            <a:ahLst/>
            <a:cxnLst/>
            <a:rect l="l" t="t" r="r" b="b"/>
            <a:pathLst>
              <a:path w="1488179" h="1398888">
                <a:moveTo>
                  <a:pt x="0" y="0"/>
                </a:moveTo>
                <a:lnTo>
                  <a:pt x="1488179" y="0"/>
                </a:lnTo>
                <a:lnTo>
                  <a:pt x="1488179" y="1398888"/>
                </a:lnTo>
                <a:lnTo>
                  <a:pt x="0" y="13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14664" y="283205"/>
            <a:ext cx="2636884" cy="947854"/>
            <a:chOff x="0" y="0"/>
            <a:chExt cx="3515845" cy="1263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107" cy="1183552"/>
            </a:xfrm>
            <a:custGeom>
              <a:avLst/>
              <a:gdLst/>
              <a:ahLst/>
              <a:cxnLst/>
              <a:rect l="l" t="t" r="r" b="b"/>
              <a:pathLst>
                <a:path w="908107" h="1183552">
                  <a:moveTo>
                    <a:pt x="0" y="0"/>
                  </a:moveTo>
                  <a:lnTo>
                    <a:pt x="908107" y="0"/>
                  </a:lnTo>
                  <a:lnTo>
                    <a:pt x="908107" y="1183552"/>
                  </a:lnTo>
                  <a:lnTo>
                    <a:pt x="0" y="118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24150" y="9525"/>
              <a:ext cx="2491695" cy="125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3"/>
                </a:lnSpc>
              </a:pPr>
              <a:r>
                <a:rPr lang="en-US" sz="3190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Nomad Team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16" y="2081855"/>
            <a:ext cx="6253822" cy="7081007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flipV="1">
            <a:off x="7769795" y="2035691"/>
            <a:ext cx="0" cy="761434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283320" y="2641621"/>
            <a:ext cx="8351830" cy="4175915"/>
          </a:xfrm>
          <a:custGeom>
            <a:avLst/>
            <a:gdLst/>
            <a:ahLst/>
            <a:cxnLst/>
            <a:rect l="l" t="t" r="r" b="b"/>
            <a:pathLst>
              <a:path w="8351830" h="4175915">
                <a:moveTo>
                  <a:pt x="0" y="0"/>
                </a:moveTo>
                <a:lnTo>
                  <a:pt x="8351831" y="0"/>
                </a:lnTo>
                <a:lnTo>
                  <a:pt x="8351831" y="4175915"/>
                </a:lnTo>
                <a:lnTo>
                  <a:pt x="0" y="41759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863121" y="509253"/>
            <a:ext cx="9866024" cy="89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9"/>
              </a:lnSpc>
            </a:pPr>
            <a:r>
              <a:rPr lang="en-US" sz="8874" dirty="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 Exploratory Data Analysis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0805" y="3840171"/>
            <a:ext cx="322614" cy="248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1"/>
              </a:lnSpc>
            </a:pPr>
            <a:r>
              <a:rPr lang="en-US" sz="147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23631" y="5114925"/>
            <a:ext cx="322614" cy="248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1"/>
              </a:lnSpc>
            </a:pPr>
            <a:r>
              <a:rPr lang="en-US" sz="147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51306" y="5411810"/>
            <a:ext cx="322614" cy="248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1"/>
              </a:lnSpc>
            </a:pPr>
            <a:r>
              <a:rPr lang="en-US" sz="147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42193" y="2927356"/>
            <a:ext cx="322614" cy="248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1"/>
              </a:lnSpc>
            </a:pPr>
            <a:r>
              <a:rPr lang="en-US" sz="147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1759" y="8942649"/>
            <a:ext cx="5592448" cy="37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1"/>
              </a:lnSpc>
            </a:pPr>
            <a:r>
              <a:rPr lang="en-US" sz="2193">
                <a:solidFill>
                  <a:srgbClr val="FEFAE0"/>
                </a:solidFill>
                <a:latin typeface="Canva Sans"/>
                <a:ea typeface="Canva Sans"/>
                <a:cs typeface="Canva Sans"/>
                <a:sym typeface="Canva Sans"/>
              </a:rPr>
              <a:t>80 features +1 id is divided into 4 classes.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66910" y="1601210"/>
            <a:ext cx="3756777" cy="39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2"/>
              </a:lnSpc>
            </a:pPr>
            <a:r>
              <a:rPr lang="en-US" sz="239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 Insight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72917" y="1648835"/>
            <a:ext cx="3756777" cy="39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2"/>
              </a:lnSpc>
            </a:pPr>
            <a:r>
              <a:rPr lang="en-US" sz="239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Classification Insight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73992" y="2007116"/>
            <a:ext cx="2533191" cy="39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2"/>
              </a:lnSpc>
            </a:pPr>
            <a:r>
              <a:rPr lang="en-US" sz="239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Demographics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83320" y="7197811"/>
            <a:ext cx="3882735" cy="39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2"/>
              </a:lnSpc>
            </a:pPr>
            <a:r>
              <a:rPr lang="en-US" sz="239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Health and Physical Data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53321" y="7803741"/>
            <a:ext cx="9190589" cy="218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9621" lvl="1" indent="-194810" algn="l">
              <a:lnSpc>
                <a:spcPts val="2526"/>
              </a:lnSpc>
              <a:buFont typeface="Arial"/>
              <a:buChar char="•"/>
            </a:pPr>
            <a:r>
              <a:rPr lang="en-US" sz="18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Physical-BMI:</a:t>
            </a:r>
          </a:p>
          <a:p>
            <a:pPr marL="779241" lvl="2" indent="-259747" algn="l">
              <a:lnSpc>
                <a:spcPts val="2526"/>
              </a:lnSpc>
              <a:buFont typeface="Arial"/>
              <a:buChar char="⚬"/>
            </a:pPr>
            <a:r>
              <a:rPr lang="en-US" sz="18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Mean BMI is ~19.1, typical for children and adolescents.</a:t>
            </a:r>
          </a:p>
          <a:p>
            <a:pPr marL="779241" lvl="2" indent="-259747" algn="l">
              <a:lnSpc>
                <a:spcPts val="2526"/>
              </a:lnSpc>
              <a:buFont typeface="Arial"/>
              <a:buChar char="⚬"/>
            </a:pPr>
            <a:r>
              <a:rPr lang="en-US" sz="18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BMI of 0 is invalid and indicates null values in that sample.</a:t>
            </a:r>
          </a:p>
          <a:p>
            <a:pPr marL="389621" lvl="1" indent="-194810" algn="l">
              <a:lnSpc>
                <a:spcPts val="2526"/>
              </a:lnSpc>
              <a:buFont typeface="Arial"/>
              <a:buChar char="•"/>
            </a:pPr>
            <a:r>
              <a:rPr lang="en-US" sz="18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Physical-HeartRate, Physical-Systolic_BP, Physical-Diastolic_BP:</a:t>
            </a:r>
          </a:p>
          <a:p>
            <a:pPr marL="779241" lvl="2" indent="-259747" algn="l">
              <a:lnSpc>
                <a:spcPts val="2526"/>
              </a:lnSpc>
              <a:buFont typeface="Arial"/>
              <a:buChar char="⚬"/>
            </a:pPr>
            <a:r>
              <a:rPr lang="en-US" sz="18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Average heart rate is ~81.82 bpm, and average systolic/diastolic blood pressure is ~117.12/69.75, which are within normal ranges.</a:t>
            </a:r>
          </a:p>
          <a:p>
            <a:pPr algn="l">
              <a:lnSpc>
                <a:spcPts val="2526"/>
              </a:lnSpc>
            </a:pPr>
            <a:endParaRPr lang="en-US" sz="180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81379" y="208718"/>
            <a:ext cx="2636884" cy="947854"/>
            <a:chOff x="0" y="0"/>
            <a:chExt cx="3515845" cy="12638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8107" cy="1183552"/>
            </a:xfrm>
            <a:custGeom>
              <a:avLst/>
              <a:gdLst/>
              <a:ahLst/>
              <a:cxnLst/>
              <a:rect l="l" t="t" r="r" b="b"/>
              <a:pathLst>
                <a:path w="908107" h="1183552">
                  <a:moveTo>
                    <a:pt x="0" y="0"/>
                  </a:moveTo>
                  <a:lnTo>
                    <a:pt x="908107" y="0"/>
                  </a:lnTo>
                  <a:lnTo>
                    <a:pt x="908107" y="1183552"/>
                  </a:lnTo>
                  <a:lnTo>
                    <a:pt x="0" y="118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24150" y="9525"/>
              <a:ext cx="2491695" cy="125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3"/>
                </a:lnSpc>
              </a:pPr>
              <a:r>
                <a:rPr lang="en-US" sz="3190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Nomad Team</a:t>
              </a:r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5437308" y="2857500"/>
            <a:ext cx="0" cy="670421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736918" y="3362623"/>
            <a:ext cx="5244445" cy="4370370"/>
          </a:xfrm>
          <a:custGeom>
            <a:avLst/>
            <a:gdLst/>
            <a:ahLst/>
            <a:cxnLst/>
            <a:rect l="l" t="t" r="r" b="b"/>
            <a:pathLst>
              <a:path w="5244445" h="4370370">
                <a:moveTo>
                  <a:pt x="0" y="0"/>
                </a:moveTo>
                <a:lnTo>
                  <a:pt x="5244444" y="0"/>
                </a:lnTo>
                <a:lnTo>
                  <a:pt x="5244444" y="4370371"/>
                </a:lnTo>
                <a:lnTo>
                  <a:pt x="0" y="4370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315985" y="3362623"/>
            <a:ext cx="6637195" cy="4295766"/>
          </a:xfrm>
          <a:custGeom>
            <a:avLst/>
            <a:gdLst/>
            <a:ahLst/>
            <a:cxnLst/>
            <a:rect l="l" t="t" r="r" b="b"/>
            <a:pathLst>
              <a:path w="6637195" h="4295766">
                <a:moveTo>
                  <a:pt x="0" y="0"/>
                </a:moveTo>
                <a:lnTo>
                  <a:pt x="6637195" y="0"/>
                </a:lnTo>
                <a:lnTo>
                  <a:pt x="6637195" y="4295767"/>
                </a:lnTo>
                <a:lnTo>
                  <a:pt x="0" y="4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0" y="1360753"/>
            <a:ext cx="3808451" cy="583588"/>
            <a:chOff x="0" y="0"/>
            <a:chExt cx="1003049" cy="1537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3049" cy="153702"/>
            </a:xfrm>
            <a:custGeom>
              <a:avLst/>
              <a:gdLst/>
              <a:ahLst/>
              <a:cxnLst/>
              <a:rect l="l" t="t" r="r" b="b"/>
              <a:pathLst>
                <a:path w="1003049" h="153702">
                  <a:moveTo>
                    <a:pt x="0" y="0"/>
                  </a:moveTo>
                  <a:lnTo>
                    <a:pt x="1003049" y="0"/>
                  </a:lnTo>
                  <a:lnTo>
                    <a:pt x="1003049" y="153702"/>
                  </a:lnTo>
                  <a:lnTo>
                    <a:pt x="0" y="153702"/>
                  </a:lnTo>
                  <a:close/>
                </a:path>
              </a:pathLst>
            </a:custGeom>
            <a:solidFill>
              <a:srgbClr val="1F8A7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03049" cy="191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346" y="1435307"/>
            <a:ext cx="3756777" cy="39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2"/>
              </a:lnSpc>
            </a:pPr>
            <a:r>
              <a:rPr lang="en-US" sz="239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 Insight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3850" y="2701133"/>
            <a:ext cx="2526459" cy="39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2"/>
              </a:lnSpc>
            </a:pPr>
            <a:r>
              <a:rPr lang="en-US" sz="239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Season 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69617" y="8148668"/>
            <a:ext cx="4302124" cy="611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 general, imbalanced target variable, mostly in "None" or "Mild" categories.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25466" y="2521993"/>
            <a:ext cx="1581909" cy="39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2"/>
              </a:lnSpc>
            </a:pPr>
            <a:r>
              <a:rPr lang="en-US" sz="239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 sii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60" y="3155534"/>
            <a:ext cx="5470238" cy="5478229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630364" y="8283059"/>
            <a:ext cx="4302124" cy="611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Males have a slightly higher risk of internet addiction than girls.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9664" y="8574465"/>
            <a:ext cx="2526459" cy="297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Season of Enrollment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75469" y="579027"/>
            <a:ext cx="9866024" cy="89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9"/>
              </a:lnSpc>
            </a:pPr>
            <a:r>
              <a:rPr lang="en-US" sz="8874" dirty="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 Exploratory Data Analysis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9821" y="0"/>
            <a:ext cx="1488179" cy="1398888"/>
          </a:xfrm>
          <a:custGeom>
            <a:avLst/>
            <a:gdLst/>
            <a:ahLst/>
            <a:cxnLst/>
            <a:rect l="l" t="t" r="r" b="b"/>
            <a:pathLst>
              <a:path w="1488179" h="1398888">
                <a:moveTo>
                  <a:pt x="0" y="0"/>
                </a:moveTo>
                <a:lnTo>
                  <a:pt x="1488179" y="0"/>
                </a:lnTo>
                <a:lnTo>
                  <a:pt x="1488179" y="1398888"/>
                </a:lnTo>
                <a:lnTo>
                  <a:pt x="0" y="13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14664" y="283205"/>
            <a:ext cx="2636884" cy="947854"/>
            <a:chOff x="0" y="0"/>
            <a:chExt cx="3515845" cy="1263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107" cy="1183552"/>
            </a:xfrm>
            <a:custGeom>
              <a:avLst/>
              <a:gdLst/>
              <a:ahLst/>
              <a:cxnLst/>
              <a:rect l="l" t="t" r="r" b="b"/>
              <a:pathLst>
                <a:path w="908107" h="1183552">
                  <a:moveTo>
                    <a:pt x="0" y="0"/>
                  </a:moveTo>
                  <a:lnTo>
                    <a:pt x="908107" y="0"/>
                  </a:lnTo>
                  <a:lnTo>
                    <a:pt x="908107" y="1183552"/>
                  </a:lnTo>
                  <a:lnTo>
                    <a:pt x="0" y="118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24150" y="9525"/>
              <a:ext cx="2491695" cy="125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3"/>
                </a:lnSpc>
              </a:pPr>
              <a:r>
                <a:rPr lang="en-US" sz="3190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Nomad Team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2136908"/>
            <a:ext cx="6984865" cy="5644962"/>
          </a:xfrm>
          <a:custGeom>
            <a:avLst/>
            <a:gdLst/>
            <a:ahLst/>
            <a:cxnLst/>
            <a:rect l="l" t="t" r="r" b="b"/>
            <a:pathLst>
              <a:path w="6984865" h="5644962">
                <a:moveTo>
                  <a:pt x="0" y="0"/>
                </a:moveTo>
                <a:lnTo>
                  <a:pt x="6984865" y="0"/>
                </a:lnTo>
                <a:lnTo>
                  <a:pt x="6984865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009458" y="2014720"/>
            <a:ext cx="8383401" cy="5889339"/>
          </a:xfrm>
          <a:custGeom>
            <a:avLst/>
            <a:gdLst/>
            <a:ahLst/>
            <a:cxnLst/>
            <a:rect l="l" t="t" r="r" b="b"/>
            <a:pathLst>
              <a:path w="8383401" h="5889339">
                <a:moveTo>
                  <a:pt x="0" y="0"/>
                </a:moveTo>
                <a:lnTo>
                  <a:pt x="8383400" y="0"/>
                </a:lnTo>
                <a:lnTo>
                  <a:pt x="8383400" y="5889339"/>
                </a:lnTo>
                <a:lnTo>
                  <a:pt x="0" y="58893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446655" y="439029"/>
            <a:ext cx="11652200" cy="105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7"/>
              </a:lnSpc>
            </a:pPr>
            <a:r>
              <a:rPr lang="en-US" sz="10481" dirty="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 Exploratory Data Analysis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31069" y="1360788"/>
            <a:ext cx="3756777" cy="39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2"/>
              </a:lnSpc>
            </a:pPr>
            <a:r>
              <a:rPr lang="en-US" sz="239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Correlation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1147" y="8123134"/>
            <a:ext cx="2882418" cy="176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4"/>
              </a:lnSpc>
            </a:pPr>
            <a:r>
              <a:rPr lang="en-US" sz="16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Categories:</a:t>
            </a:r>
          </a:p>
          <a:p>
            <a:pPr marL="361509" lvl="1" indent="-180754" algn="l">
              <a:lnSpc>
                <a:spcPts val="2344"/>
              </a:lnSpc>
              <a:buFont typeface="Arial"/>
              <a:buChar char="•"/>
            </a:pPr>
            <a:r>
              <a:rPr lang="en-US" sz="16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0-30 Normal (0)</a:t>
            </a:r>
          </a:p>
          <a:p>
            <a:pPr marL="361509" lvl="1" indent="-180754" algn="l">
              <a:lnSpc>
                <a:spcPts val="2344"/>
              </a:lnSpc>
              <a:buFont typeface="Arial"/>
              <a:buChar char="•"/>
            </a:pPr>
            <a:r>
              <a:rPr lang="en-US" sz="16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31-49 Mild (1)</a:t>
            </a:r>
          </a:p>
          <a:p>
            <a:pPr marL="361509" lvl="1" indent="-180754" algn="l">
              <a:lnSpc>
                <a:spcPts val="2344"/>
              </a:lnSpc>
              <a:buFont typeface="Arial"/>
              <a:buChar char="•"/>
            </a:pPr>
            <a:r>
              <a:rPr lang="en-US" sz="16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50-79 Moderate (2)</a:t>
            </a:r>
          </a:p>
          <a:p>
            <a:pPr marL="361509" lvl="1" indent="-180754" algn="l">
              <a:lnSpc>
                <a:spcPts val="2344"/>
              </a:lnSpc>
              <a:buFont typeface="Arial"/>
              <a:buChar char="•"/>
            </a:pPr>
            <a:r>
              <a:rPr lang="en-US" sz="16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80-100 Severe (3)</a:t>
            </a:r>
          </a:p>
          <a:p>
            <a:pPr algn="l">
              <a:lnSpc>
                <a:spcPts val="2344"/>
              </a:lnSpc>
            </a:pPr>
            <a:endParaRPr lang="en-US" sz="167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20058" y="8123134"/>
            <a:ext cx="3262980" cy="147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509" lvl="1" indent="-180754" algn="l">
              <a:lnSpc>
                <a:spcPts val="2344"/>
              </a:lnSpc>
              <a:buFont typeface="Arial"/>
              <a:buChar char="•"/>
            </a:pPr>
            <a:r>
              <a:rPr lang="en-US" sz="1674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</a:t>
            </a:r>
            <a:r>
              <a:rPr lang="en-US" sz="16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ii is available exactly for participants with PCIAT scores. </a:t>
            </a:r>
          </a:p>
          <a:p>
            <a:pPr marL="361509" lvl="1" indent="-180754" algn="l">
              <a:lnSpc>
                <a:spcPts val="2344"/>
              </a:lnSpc>
              <a:buFont typeface="Arial"/>
              <a:buChar char="•"/>
            </a:pPr>
            <a:r>
              <a:rPr lang="en-US" sz="16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 is a function of the PCIAT total score.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72755" y="8123134"/>
            <a:ext cx="7986545" cy="176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4"/>
              </a:lnSpc>
            </a:pPr>
            <a:r>
              <a:rPr lang="en-US" sz="16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Insight:</a:t>
            </a:r>
          </a:p>
          <a:p>
            <a:pPr marL="361509" lvl="1" indent="-180754" algn="l">
              <a:lnSpc>
                <a:spcPts val="2344"/>
              </a:lnSpc>
              <a:buFont typeface="Arial"/>
              <a:buChar char="•"/>
            </a:pPr>
            <a:r>
              <a:rPr lang="en-US" sz="16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 focus on predicting the target from all other features except the PCIAT results.</a:t>
            </a:r>
          </a:p>
          <a:p>
            <a:pPr marL="361509" lvl="1" indent="-180754" algn="l">
              <a:lnSpc>
                <a:spcPts val="2344"/>
              </a:lnSpc>
              <a:buFont typeface="Arial"/>
              <a:buChar char="•"/>
            </a:pPr>
            <a:r>
              <a:rPr lang="en-US" sz="16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There are 2 approaches: directly predict sii or predict `PCIAT-PCIAT_Total` and then transform this prediction to a sii prediction for submission.</a:t>
            </a:r>
          </a:p>
          <a:p>
            <a:pPr algn="l">
              <a:lnSpc>
                <a:spcPts val="2344"/>
              </a:lnSpc>
            </a:pPr>
            <a:endParaRPr lang="en-US" sz="167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9253" y="-368860"/>
            <a:ext cx="1081912" cy="1081912"/>
          </a:xfrm>
          <a:custGeom>
            <a:avLst/>
            <a:gdLst/>
            <a:ahLst/>
            <a:cxnLst/>
            <a:rect l="l" t="t" r="r" b="b"/>
            <a:pathLst>
              <a:path w="1081912" h="1081912">
                <a:moveTo>
                  <a:pt x="0" y="0"/>
                </a:moveTo>
                <a:lnTo>
                  <a:pt x="1081912" y="0"/>
                </a:lnTo>
                <a:lnTo>
                  <a:pt x="1081912" y="1081913"/>
                </a:lnTo>
                <a:lnTo>
                  <a:pt x="0" y="1081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349501">
            <a:off x="17144019" y="2541072"/>
            <a:ext cx="2287962" cy="1664492"/>
          </a:xfrm>
          <a:custGeom>
            <a:avLst/>
            <a:gdLst/>
            <a:ahLst/>
            <a:cxnLst/>
            <a:rect l="l" t="t" r="r" b="b"/>
            <a:pathLst>
              <a:path w="2287962" h="1664492">
                <a:moveTo>
                  <a:pt x="0" y="0"/>
                </a:moveTo>
                <a:lnTo>
                  <a:pt x="2287962" y="0"/>
                </a:lnTo>
                <a:lnTo>
                  <a:pt x="2287962" y="1664492"/>
                </a:lnTo>
                <a:lnTo>
                  <a:pt x="0" y="1664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5481379" y="208718"/>
            <a:ext cx="2636884" cy="947854"/>
            <a:chOff x="0" y="0"/>
            <a:chExt cx="3515845" cy="12638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08107" cy="1183552"/>
            </a:xfrm>
            <a:custGeom>
              <a:avLst/>
              <a:gdLst/>
              <a:ahLst/>
              <a:cxnLst/>
              <a:rect l="l" t="t" r="r" b="b"/>
              <a:pathLst>
                <a:path w="908107" h="1183552">
                  <a:moveTo>
                    <a:pt x="0" y="0"/>
                  </a:moveTo>
                  <a:lnTo>
                    <a:pt x="908107" y="0"/>
                  </a:lnTo>
                  <a:lnTo>
                    <a:pt x="908107" y="1183552"/>
                  </a:lnTo>
                  <a:lnTo>
                    <a:pt x="0" y="118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24150" y="9525"/>
              <a:ext cx="2491695" cy="125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3"/>
                </a:lnSpc>
              </a:pPr>
              <a:r>
                <a:rPr lang="en-US" sz="3190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Nomad Team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651296"/>
            <a:ext cx="3808451" cy="812799"/>
            <a:chOff x="0" y="0"/>
            <a:chExt cx="1003049" cy="2140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03049" cy="214071"/>
            </a:xfrm>
            <a:custGeom>
              <a:avLst/>
              <a:gdLst/>
              <a:ahLst/>
              <a:cxnLst/>
              <a:rect l="l" t="t" r="r" b="b"/>
              <a:pathLst>
                <a:path w="1003049" h="214071">
                  <a:moveTo>
                    <a:pt x="0" y="0"/>
                  </a:moveTo>
                  <a:lnTo>
                    <a:pt x="1003049" y="0"/>
                  </a:lnTo>
                  <a:lnTo>
                    <a:pt x="1003049" y="214071"/>
                  </a:lnTo>
                  <a:lnTo>
                    <a:pt x="0" y="214071"/>
                  </a:lnTo>
                  <a:close/>
                </a:path>
              </a:pathLst>
            </a:custGeom>
            <a:solidFill>
              <a:srgbClr val="1F8A7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03049" cy="2521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1703" y="3530896"/>
            <a:ext cx="8407117" cy="5884982"/>
          </a:xfrm>
          <a:custGeom>
            <a:avLst/>
            <a:gdLst/>
            <a:ahLst/>
            <a:cxnLst/>
            <a:rect l="l" t="t" r="r" b="b"/>
            <a:pathLst>
              <a:path w="8407117" h="5884982">
                <a:moveTo>
                  <a:pt x="0" y="0"/>
                </a:moveTo>
                <a:lnTo>
                  <a:pt x="8407117" y="0"/>
                </a:lnTo>
                <a:lnTo>
                  <a:pt x="8407117" y="5884982"/>
                </a:lnTo>
                <a:lnTo>
                  <a:pt x="0" y="58849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468896" flipH="1" flipV="1">
            <a:off x="8311650" y="4606360"/>
            <a:ext cx="1380491" cy="1490409"/>
          </a:xfrm>
          <a:custGeom>
            <a:avLst/>
            <a:gdLst/>
            <a:ahLst/>
            <a:cxnLst/>
            <a:rect l="l" t="t" r="r" b="b"/>
            <a:pathLst>
              <a:path w="1380491" h="1490409">
                <a:moveTo>
                  <a:pt x="1380491" y="1490408"/>
                </a:moveTo>
                <a:lnTo>
                  <a:pt x="0" y="1490408"/>
                </a:lnTo>
                <a:lnTo>
                  <a:pt x="0" y="0"/>
                </a:lnTo>
                <a:lnTo>
                  <a:pt x="1380491" y="0"/>
                </a:lnTo>
                <a:lnTo>
                  <a:pt x="1380491" y="1490408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323346" y="1594146"/>
            <a:ext cx="11720970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Actigraphy: Non-invasive method to monitor rest/activity cycles.</a:t>
            </a:r>
          </a:p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Data: 996 participants with files named part-0.parquet.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68883" y="484990"/>
            <a:ext cx="9866024" cy="89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9"/>
              </a:lnSpc>
            </a:pPr>
            <a:r>
              <a:rPr lang="en-US" sz="8874" dirty="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 Exploratory Data Analysis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1330" y="1751555"/>
            <a:ext cx="3125792" cy="48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5"/>
              </a:lnSpc>
              <a:spcBef>
                <a:spcPct val="0"/>
              </a:spcBef>
            </a:pPr>
            <a:r>
              <a:rPr lang="en-US" sz="286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 Actigraphy Data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83902" y="3316168"/>
            <a:ext cx="7875398" cy="3283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 Analysis: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Daily patterns observed.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Non-wear_flag is zero but she wore the accelerometer for 31 days 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Illuminance often exceeds 2500 lux.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Frequent movement observed.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Contained measurements every 5 seconds, but some time steps were missing</a:t>
            </a:r>
          </a:p>
          <a:p>
            <a:pPr algn="l">
              <a:lnSpc>
                <a:spcPts val="2624"/>
              </a:lnSpc>
            </a:pPr>
            <a:endParaRPr lang="en-US" sz="2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9628435" y="6812676"/>
            <a:ext cx="7630865" cy="2725374"/>
            <a:chOff x="0" y="0"/>
            <a:chExt cx="2009775" cy="71779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09775" cy="717794"/>
            </a:xfrm>
            <a:custGeom>
              <a:avLst/>
              <a:gdLst/>
              <a:ahLst/>
              <a:cxnLst/>
              <a:rect l="l" t="t" r="r" b="b"/>
              <a:pathLst>
                <a:path w="2009775" h="717794">
                  <a:moveTo>
                    <a:pt x="20291" y="0"/>
                  </a:moveTo>
                  <a:lnTo>
                    <a:pt x="1989484" y="0"/>
                  </a:lnTo>
                  <a:cubicBezTo>
                    <a:pt x="1994865" y="0"/>
                    <a:pt x="2000027" y="2138"/>
                    <a:pt x="2003832" y="5943"/>
                  </a:cubicBezTo>
                  <a:cubicBezTo>
                    <a:pt x="2007637" y="9748"/>
                    <a:pt x="2009775" y="14910"/>
                    <a:pt x="2009775" y="20291"/>
                  </a:cubicBezTo>
                  <a:lnTo>
                    <a:pt x="2009775" y="697503"/>
                  </a:lnTo>
                  <a:cubicBezTo>
                    <a:pt x="2009775" y="702884"/>
                    <a:pt x="2007637" y="708045"/>
                    <a:pt x="2003832" y="711851"/>
                  </a:cubicBezTo>
                  <a:cubicBezTo>
                    <a:pt x="2000027" y="715656"/>
                    <a:pt x="1994865" y="717794"/>
                    <a:pt x="1989484" y="717794"/>
                  </a:cubicBezTo>
                  <a:lnTo>
                    <a:pt x="20291" y="717794"/>
                  </a:lnTo>
                  <a:cubicBezTo>
                    <a:pt x="14910" y="717794"/>
                    <a:pt x="9748" y="715656"/>
                    <a:pt x="5943" y="711851"/>
                  </a:cubicBezTo>
                  <a:cubicBezTo>
                    <a:pt x="2138" y="708045"/>
                    <a:pt x="0" y="702884"/>
                    <a:pt x="0" y="697503"/>
                  </a:cubicBezTo>
                  <a:lnTo>
                    <a:pt x="0" y="20291"/>
                  </a:lnTo>
                  <a:cubicBezTo>
                    <a:pt x="0" y="14910"/>
                    <a:pt x="2138" y="9748"/>
                    <a:pt x="5943" y="5943"/>
                  </a:cubicBezTo>
                  <a:cubicBezTo>
                    <a:pt x="9748" y="2138"/>
                    <a:pt x="14910" y="0"/>
                    <a:pt x="202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9FC2B6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2009775" cy="746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834933" y="6962024"/>
            <a:ext cx="7163867" cy="249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Some columns may not be useful.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 basic aggregations of time series for gradient-boosting models or one-dimensional convolutional neural networks.</a:t>
            </a:r>
          </a:p>
          <a:p>
            <a:pPr algn="l">
              <a:lnSpc>
                <a:spcPts val="2624"/>
              </a:lnSpc>
            </a:pPr>
            <a:endParaRPr lang="en-US" sz="24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6247" y="420113"/>
            <a:ext cx="2636884" cy="947854"/>
            <a:chOff x="0" y="0"/>
            <a:chExt cx="3515845" cy="12638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8107" cy="1183552"/>
            </a:xfrm>
            <a:custGeom>
              <a:avLst/>
              <a:gdLst/>
              <a:ahLst/>
              <a:cxnLst/>
              <a:rect l="l" t="t" r="r" b="b"/>
              <a:pathLst>
                <a:path w="908107" h="1183552">
                  <a:moveTo>
                    <a:pt x="0" y="0"/>
                  </a:moveTo>
                  <a:lnTo>
                    <a:pt x="908107" y="0"/>
                  </a:lnTo>
                  <a:lnTo>
                    <a:pt x="908107" y="1183552"/>
                  </a:lnTo>
                  <a:lnTo>
                    <a:pt x="0" y="118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24150" y="9525"/>
              <a:ext cx="2491695" cy="125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3"/>
                </a:lnSpc>
              </a:pPr>
              <a:r>
                <a:rPr lang="en-US" sz="3190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Nomad Team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890262" y="2461259"/>
            <a:ext cx="7201257" cy="7075235"/>
          </a:xfrm>
          <a:custGeom>
            <a:avLst/>
            <a:gdLst/>
            <a:ahLst/>
            <a:cxnLst/>
            <a:rect l="l" t="t" r="r" b="b"/>
            <a:pathLst>
              <a:path w="7201257" h="7075235">
                <a:moveTo>
                  <a:pt x="0" y="0"/>
                </a:moveTo>
                <a:lnTo>
                  <a:pt x="7201258" y="0"/>
                </a:lnTo>
                <a:lnTo>
                  <a:pt x="7201258" y="7075236"/>
                </a:lnTo>
                <a:lnTo>
                  <a:pt x="0" y="7075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234760" y="534731"/>
            <a:ext cx="9818480" cy="174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7"/>
              </a:lnSpc>
            </a:pPr>
            <a:r>
              <a:rPr lang="en-US" sz="10293" dirty="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Preprocessing &amp; Feature engineering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45676" y="2831842"/>
            <a:ext cx="3905718" cy="71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2478" b="1">
                <a:solidFill>
                  <a:srgbClr val="0A425A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Handling missing data in the "sii" Column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96650" y="4261436"/>
            <a:ext cx="3905718" cy="71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2478" b="1">
                <a:solidFill>
                  <a:srgbClr val="0A425A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Encoding Seasonal columns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63154" y="5648109"/>
            <a:ext cx="3905718" cy="71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2478" b="1">
                <a:solidFill>
                  <a:srgbClr val="0A425A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Processing Actigraphy 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18030" y="7263278"/>
            <a:ext cx="3462958" cy="35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2478" b="1">
                <a:solidFill>
                  <a:srgbClr val="0A425A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Feature Selection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43949" y="8597115"/>
            <a:ext cx="4144128" cy="35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2478" b="1">
                <a:solidFill>
                  <a:srgbClr val="0A425A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Imputation of Missing Data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491195" y="-182199"/>
            <a:ext cx="1796805" cy="1796805"/>
          </a:xfrm>
          <a:custGeom>
            <a:avLst/>
            <a:gdLst/>
            <a:ahLst/>
            <a:cxnLst/>
            <a:rect l="l" t="t" r="r" b="b"/>
            <a:pathLst>
              <a:path w="1796805" h="1796805">
                <a:moveTo>
                  <a:pt x="0" y="0"/>
                </a:moveTo>
                <a:lnTo>
                  <a:pt x="1796805" y="0"/>
                </a:lnTo>
                <a:lnTo>
                  <a:pt x="1796805" y="1796804"/>
                </a:lnTo>
                <a:lnTo>
                  <a:pt x="0" y="17968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440611" y="2918967"/>
            <a:ext cx="4144566" cy="26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3"/>
              </a:lnSpc>
            </a:pPr>
            <a:r>
              <a:rPr lang="en-US" sz="159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Drop the records with missing sii values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63130" y="4150268"/>
            <a:ext cx="4152445" cy="725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86"/>
              </a:lnSpc>
            </a:pPr>
            <a:r>
              <a:rPr lang="en-US" sz="14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 </a:t>
            </a:r>
            <a:r>
              <a:rPr lang="en-US" sz="1418">
                <a:solidFill>
                  <a:srgbClr val="FFF358"/>
                </a:solidFill>
                <a:latin typeface="Canva Sans"/>
                <a:ea typeface="Canva Sans"/>
                <a:cs typeface="Canva Sans"/>
                <a:sym typeface="Canva Sans"/>
              </a:rPr>
              <a:t>Label Encoding</a:t>
            </a:r>
            <a:r>
              <a:rPr lang="en-US" sz="14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to convert categorical season labels into numerical values. If the value is empty (NaN), keep it NaN.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91520" y="3873701"/>
            <a:ext cx="1634895" cy="109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67"/>
              </a:lnSpc>
            </a:pPr>
            <a:r>
              <a:rPr lang="en-US" sz="12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Mapping:</a:t>
            </a:r>
          </a:p>
          <a:p>
            <a:pPr marL="272566" lvl="1" indent="-136283" algn="just">
              <a:lnSpc>
                <a:spcPts val="1767"/>
              </a:lnSpc>
              <a:buFont typeface="Arial"/>
              <a:buChar char="•"/>
            </a:pPr>
            <a:r>
              <a:rPr lang="en-US" sz="12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Fall → 0</a:t>
            </a:r>
          </a:p>
          <a:p>
            <a:pPr marL="272566" lvl="1" indent="-136283" algn="just">
              <a:lnSpc>
                <a:spcPts val="1767"/>
              </a:lnSpc>
              <a:buFont typeface="Arial"/>
              <a:buChar char="•"/>
            </a:pPr>
            <a:r>
              <a:rPr lang="en-US" sz="12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Spring → 1</a:t>
            </a:r>
          </a:p>
          <a:p>
            <a:pPr marL="272566" lvl="1" indent="-136283" algn="just">
              <a:lnSpc>
                <a:spcPts val="1767"/>
              </a:lnSpc>
              <a:buFont typeface="Arial"/>
              <a:buChar char="•"/>
            </a:pPr>
            <a:r>
              <a:rPr lang="en-US" sz="12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Summer → 2</a:t>
            </a:r>
          </a:p>
          <a:p>
            <a:pPr marL="272566" lvl="1" indent="-136283" algn="just">
              <a:lnSpc>
                <a:spcPts val="1767"/>
              </a:lnSpc>
              <a:buFont typeface="Arial"/>
              <a:buChar char="•"/>
            </a:pPr>
            <a:r>
              <a:rPr lang="en-US" sz="12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Winter → 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4347" y="5596527"/>
            <a:ext cx="5526357" cy="973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6281" lvl="1" indent="-153141" algn="l">
              <a:lnSpc>
                <a:spcPts val="1986"/>
              </a:lnSpc>
              <a:buFont typeface="Arial"/>
              <a:buChar char="•"/>
            </a:pPr>
            <a:r>
              <a:rPr lang="en-US" sz="1418" i="1">
                <a:solidFill>
                  <a:srgbClr val="FFDD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process_file</a:t>
            </a:r>
            <a:r>
              <a:rPr lang="en-US" sz="1418" i="1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: </a:t>
            </a:r>
            <a:r>
              <a:rPr lang="en-US" sz="14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read each file and aggregate results into DF with descriptive statistics.</a:t>
            </a:r>
            <a:r>
              <a:rPr lang="en-US" sz="1418" i="1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</a:t>
            </a:r>
          </a:p>
          <a:p>
            <a:pPr marL="306281" lvl="1" indent="-153141" algn="l">
              <a:lnSpc>
                <a:spcPts val="1986"/>
              </a:lnSpc>
              <a:buFont typeface="Arial"/>
              <a:buChar char="•"/>
            </a:pPr>
            <a:r>
              <a:rPr lang="en-US" sz="1418" i="1">
                <a:solidFill>
                  <a:srgbClr val="FFDD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load_time_series</a:t>
            </a:r>
            <a:r>
              <a:rPr lang="en-US" sz="14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use </a:t>
            </a:r>
            <a:r>
              <a:rPr lang="en-US" sz="1418">
                <a:solidFill>
                  <a:srgbClr val="FFDD00"/>
                </a:solidFill>
                <a:latin typeface="Canva Sans"/>
                <a:ea typeface="Canva Sans"/>
                <a:cs typeface="Canva Sans"/>
                <a:sym typeface="Canva Sans"/>
              </a:rPr>
              <a:t>ThreadPoolExxecutor</a:t>
            </a:r>
            <a:r>
              <a:rPr lang="en-US" sz="14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to load and process multiple time-series data files in parallel.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96241" y="5299852"/>
            <a:ext cx="1264919" cy="269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5"/>
              </a:lnSpc>
            </a:pPr>
            <a:r>
              <a:rPr lang="en-US" sz="161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Loading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90219" y="5050287"/>
            <a:ext cx="847826" cy="273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5"/>
              </a:lnSpc>
            </a:pPr>
            <a:r>
              <a:rPr lang="en-US" sz="161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Encode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40611" y="5316711"/>
            <a:ext cx="6351851" cy="127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548" lvl="1" indent="-146274" algn="l">
              <a:lnSpc>
                <a:spcPts val="1897"/>
              </a:lnSpc>
              <a:buFont typeface="Arial"/>
              <a:buChar char="•"/>
            </a:pPr>
            <a:r>
              <a:rPr lang="en-US" sz="13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Build </a:t>
            </a:r>
            <a:r>
              <a:rPr lang="en-US" sz="1355" i="1">
                <a:solidFill>
                  <a:srgbClr val="FFDD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AutoEncoder</a:t>
            </a:r>
            <a:r>
              <a:rPr lang="en-US" sz="13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for dimensional reduction with data.</a:t>
            </a:r>
          </a:p>
          <a:p>
            <a:pPr marL="292548" lvl="1" indent="-146274" algn="l">
              <a:lnSpc>
                <a:spcPts val="1897"/>
              </a:lnSpc>
              <a:buFont typeface="Arial"/>
              <a:buChar char="•"/>
            </a:pPr>
            <a:r>
              <a:rPr lang="en-US" sz="1355" i="1">
                <a:solidFill>
                  <a:srgbClr val="FFDD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autoencode_data:</a:t>
            </a:r>
          </a:p>
          <a:p>
            <a:pPr marL="502609" lvl="2" indent="-167536" algn="l">
              <a:lnSpc>
                <a:spcPts val="1629"/>
              </a:lnSpc>
              <a:buFont typeface="Arial"/>
              <a:buChar char="⚬"/>
            </a:pPr>
            <a:r>
              <a:rPr lang="en-US" sz="11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scaled using StandardScaler.</a:t>
            </a:r>
          </a:p>
          <a:p>
            <a:pPr marL="502609" lvl="2" indent="-167536" algn="l">
              <a:lnSpc>
                <a:spcPts val="1629"/>
              </a:lnSpc>
              <a:buFont typeface="Arial"/>
              <a:buChar char="⚬"/>
            </a:pPr>
            <a:r>
              <a:rPr lang="en-US" sz="1163">
                <a:solidFill>
                  <a:srgbClr val="FFDD00"/>
                </a:solidFill>
                <a:latin typeface="Canva Sans"/>
                <a:ea typeface="Canva Sans"/>
                <a:cs typeface="Canva Sans"/>
                <a:sym typeface="Canva Sans"/>
              </a:rPr>
              <a:t>AutoEncoder </a:t>
            </a:r>
            <a:r>
              <a:rPr lang="en-US" sz="11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compresses into a 50-dimensional representation.</a:t>
            </a:r>
          </a:p>
          <a:p>
            <a:pPr marL="502609" lvl="2" indent="-167536" algn="l">
              <a:lnSpc>
                <a:spcPts val="1629"/>
              </a:lnSpc>
              <a:buFont typeface="Arial"/>
              <a:buChar char="⚬"/>
            </a:pPr>
            <a:r>
              <a:rPr lang="en-US" sz="11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Model trained with </a:t>
            </a:r>
            <a:r>
              <a:rPr lang="en-US" sz="1163">
                <a:solidFill>
                  <a:srgbClr val="FFDD00"/>
                </a:solidFill>
                <a:latin typeface="Canva Sans"/>
                <a:ea typeface="Canva Sans"/>
                <a:cs typeface="Canva Sans"/>
                <a:sym typeface="Canva Sans"/>
              </a:rPr>
              <a:t>Adam optimizer</a:t>
            </a:r>
            <a:r>
              <a:rPr lang="en-US" sz="11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and M</a:t>
            </a:r>
            <a:r>
              <a:rPr lang="en-US" sz="1163">
                <a:solidFill>
                  <a:srgbClr val="FFDD00"/>
                </a:solidFill>
                <a:latin typeface="Canva Sans"/>
                <a:ea typeface="Canva Sans"/>
                <a:cs typeface="Canva Sans"/>
                <a:sym typeface="Canva Sans"/>
              </a:rPr>
              <a:t>ean Squared Error (MSE)</a:t>
            </a:r>
            <a:r>
              <a:rPr lang="en-US" sz="11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loss function.</a:t>
            </a:r>
          </a:p>
          <a:p>
            <a:pPr marL="502609" lvl="2" indent="-167536" algn="l">
              <a:lnSpc>
                <a:spcPts val="1629"/>
              </a:lnSpc>
              <a:buFont typeface="Arial"/>
              <a:buChar char="⚬"/>
            </a:pPr>
            <a:r>
              <a:rPr lang="en-US" sz="11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Encoded features added to new DataFrame.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31904" y="7100872"/>
            <a:ext cx="5526357" cy="725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6281" lvl="1" indent="-153141" algn="l">
              <a:lnSpc>
                <a:spcPts val="1986"/>
              </a:lnSpc>
              <a:buFont typeface="Arial"/>
              <a:buChar char="•"/>
            </a:pPr>
            <a:r>
              <a:rPr lang="en-US" sz="14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Select  58 features from the testing DataFrame.</a:t>
            </a:r>
          </a:p>
          <a:p>
            <a:pPr marL="306281" lvl="1" indent="-153141" algn="l">
              <a:lnSpc>
                <a:spcPts val="1986"/>
              </a:lnSpc>
              <a:buFont typeface="Arial"/>
              <a:buChar char="•"/>
            </a:pPr>
            <a:r>
              <a:rPr lang="en-US" sz="14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Quality Check: Filtered out columns with missing values &gt;50%.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47158" y="7065325"/>
            <a:ext cx="4783520" cy="725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6"/>
              </a:lnSpc>
            </a:pPr>
            <a:r>
              <a:rPr lang="en-US" sz="14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Merged Data: Combined selected features with actigraphy data on common id values, resulting in selected_df with shape (2736, 97).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32943" y="8583243"/>
            <a:ext cx="3905975" cy="725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6"/>
              </a:lnSpc>
            </a:pPr>
            <a:r>
              <a:rPr lang="en-US" sz="14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</a:t>
            </a:r>
            <a:r>
              <a:rPr lang="en-US" sz="1418">
                <a:solidFill>
                  <a:srgbClr val="FFF358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418">
                <a:solidFill>
                  <a:srgbClr val="FFDD00"/>
                </a:solidFill>
                <a:latin typeface="Canva Sans"/>
                <a:ea typeface="Canva Sans"/>
                <a:cs typeface="Canva Sans"/>
                <a:sym typeface="Canva Sans"/>
              </a:rPr>
              <a:t>IterativeImputer:</a:t>
            </a:r>
          </a:p>
          <a:p>
            <a:pPr algn="l">
              <a:lnSpc>
                <a:spcPts val="1986"/>
              </a:lnSpc>
            </a:pPr>
            <a:r>
              <a:rPr lang="en-US" sz="14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predicts missing values using other features, updating replacements iteratively.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02043">
            <a:off x="1967759" y="-3297523"/>
            <a:ext cx="14877142" cy="17558859"/>
          </a:xfrm>
          <a:custGeom>
            <a:avLst/>
            <a:gdLst/>
            <a:ahLst/>
            <a:cxnLst/>
            <a:rect l="l" t="t" r="r" b="b"/>
            <a:pathLst>
              <a:path w="14877142" h="17558859">
                <a:moveTo>
                  <a:pt x="0" y="0"/>
                </a:moveTo>
                <a:lnTo>
                  <a:pt x="14877142" y="0"/>
                </a:lnTo>
                <a:lnTo>
                  <a:pt x="14877142" y="17558859"/>
                </a:lnTo>
                <a:lnTo>
                  <a:pt x="0" y="1755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699914">
            <a:off x="14714198" y="9779459"/>
            <a:ext cx="5421167" cy="935151"/>
          </a:xfrm>
          <a:custGeom>
            <a:avLst/>
            <a:gdLst/>
            <a:ahLst/>
            <a:cxnLst/>
            <a:rect l="l" t="t" r="r" b="b"/>
            <a:pathLst>
              <a:path w="5421167" h="935151">
                <a:moveTo>
                  <a:pt x="0" y="0"/>
                </a:moveTo>
                <a:lnTo>
                  <a:pt x="5421168" y="0"/>
                </a:lnTo>
                <a:lnTo>
                  <a:pt x="5421168" y="935152"/>
                </a:lnTo>
                <a:lnTo>
                  <a:pt x="0" y="935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5481379" y="208718"/>
            <a:ext cx="2636884" cy="947854"/>
            <a:chOff x="0" y="0"/>
            <a:chExt cx="3515845" cy="12638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08107" cy="1183552"/>
            </a:xfrm>
            <a:custGeom>
              <a:avLst/>
              <a:gdLst/>
              <a:ahLst/>
              <a:cxnLst/>
              <a:rect l="l" t="t" r="r" b="b"/>
              <a:pathLst>
                <a:path w="908107" h="1183552">
                  <a:moveTo>
                    <a:pt x="0" y="0"/>
                  </a:moveTo>
                  <a:lnTo>
                    <a:pt x="908107" y="0"/>
                  </a:lnTo>
                  <a:lnTo>
                    <a:pt x="908107" y="1183552"/>
                  </a:lnTo>
                  <a:lnTo>
                    <a:pt x="0" y="118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24150" y="9525"/>
              <a:ext cx="2491695" cy="125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3"/>
                </a:lnSpc>
              </a:pPr>
              <a:r>
                <a:rPr lang="en-US" sz="3190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Nomad Team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620492" y="3096002"/>
            <a:ext cx="6534817" cy="5189078"/>
          </a:xfrm>
          <a:custGeom>
            <a:avLst/>
            <a:gdLst/>
            <a:ahLst/>
            <a:cxnLst/>
            <a:rect l="l" t="t" r="r" b="b"/>
            <a:pathLst>
              <a:path w="6534817" h="5189078">
                <a:moveTo>
                  <a:pt x="0" y="0"/>
                </a:moveTo>
                <a:lnTo>
                  <a:pt x="6534817" y="0"/>
                </a:lnTo>
                <a:lnTo>
                  <a:pt x="6534817" y="5189078"/>
                </a:lnTo>
                <a:lnTo>
                  <a:pt x="0" y="51890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581024" y="3096002"/>
            <a:ext cx="6843758" cy="5172608"/>
          </a:xfrm>
          <a:custGeom>
            <a:avLst/>
            <a:gdLst/>
            <a:ahLst/>
            <a:cxnLst/>
            <a:rect l="l" t="t" r="r" b="b"/>
            <a:pathLst>
              <a:path w="6843758" h="5172608">
                <a:moveTo>
                  <a:pt x="0" y="0"/>
                </a:moveTo>
                <a:lnTo>
                  <a:pt x="6843758" y="0"/>
                </a:lnTo>
                <a:lnTo>
                  <a:pt x="6843758" y="5172607"/>
                </a:lnTo>
                <a:lnTo>
                  <a:pt x="0" y="51726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288991" y="3424507"/>
            <a:ext cx="1028700" cy="4114800"/>
          </a:xfrm>
          <a:custGeom>
            <a:avLst/>
            <a:gdLst/>
            <a:ahLst/>
            <a:cxnLst/>
            <a:rect l="l" t="t" r="r" b="b"/>
            <a:pathLst>
              <a:path w="1028700" h="4114800">
                <a:moveTo>
                  <a:pt x="0" y="0"/>
                </a:moveTo>
                <a:lnTo>
                  <a:pt x="1028700" y="0"/>
                </a:lnTo>
                <a:lnTo>
                  <a:pt x="10287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614520">
            <a:off x="5984954" y="8777164"/>
            <a:ext cx="1141025" cy="432163"/>
          </a:xfrm>
          <a:custGeom>
            <a:avLst/>
            <a:gdLst/>
            <a:ahLst/>
            <a:cxnLst/>
            <a:rect l="l" t="t" r="r" b="b"/>
            <a:pathLst>
              <a:path w="1141025" h="432163">
                <a:moveTo>
                  <a:pt x="0" y="0"/>
                </a:moveTo>
                <a:lnTo>
                  <a:pt x="1141025" y="0"/>
                </a:lnTo>
                <a:lnTo>
                  <a:pt x="1141025" y="432163"/>
                </a:lnTo>
                <a:lnTo>
                  <a:pt x="0" y="4321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095294" y="581948"/>
            <a:ext cx="10444791" cy="1096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4"/>
              </a:lnSpc>
            </a:pPr>
            <a:r>
              <a:rPr lang="en-US" sz="11101" dirty="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Model type Selection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13861" y="2267834"/>
            <a:ext cx="4082819" cy="551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7"/>
              </a:lnSpc>
            </a:pPr>
            <a:r>
              <a:rPr lang="en-US" sz="323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Regression 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0853" y="2241326"/>
            <a:ext cx="4763994" cy="57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4"/>
              </a:lnSpc>
            </a:pPr>
            <a:r>
              <a:rPr lang="en-US" sz="341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Classification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23382" y="1552674"/>
            <a:ext cx="8588617" cy="525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7"/>
              </a:lnSpc>
            </a:pPr>
            <a:r>
              <a:rPr lang="en-US" sz="15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test both models in the same dataset, training through 5 folds by StratifiedKFold, evaluate  by Cohen’s Kappa Score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793126" y="8502834"/>
            <a:ext cx="5108311" cy="1202217"/>
            <a:chOff x="0" y="0"/>
            <a:chExt cx="6811081" cy="160295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50"/>
              <a:ext cx="6378027" cy="1622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06281" lvl="1" indent="-153141" algn="l">
                <a:lnSpc>
                  <a:spcPts val="1986"/>
                </a:lnSpc>
                <a:buFont typeface="Arial"/>
                <a:buChar char="•"/>
              </a:pPr>
              <a:r>
                <a:rPr lang="en-US" sz="141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Fold 0: score=0.360</a:t>
              </a:r>
            </a:p>
            <a:p>
              <a:pPr marL="306281" lvl="1" indent="-153141" algn="l">
                <a:lnSpc>
                  <a:spcPts val="1986"/>
                </a:lnSpc>
                <a:buFont typeface="Arial"/>
                <a:buChar char="•"/>
              </a:pPr>
              <a:r>
                <a:rPr lang="en-US" sz="141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Fold 1: score=0.422</a:t>
              </a:r>
            </a:p>
            <a:p>
              <a:pPr marL="306281" lvl="1" indent="-153141" algn="l">
                <a:lnSpc>
                  <a:spcPts val="1986"/>
                </a:lnSpc>
                <a:buFont typeface="Arial"/>
                <a:buChar char="•"/>
              </a:pPr>
              <a:r>
                <a:rPr lang="en-US" sz="141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Fold 2: score=0.355</a:t>
              </a:r>
            </a:p>
            <a:p>
              <a:pPr algn="l">
                <a:lnSpc>
                  <a:spcPts val="1986"/>
                </a:lnSpc>
              </a:pPr>
              <a:endParaRPr lang="en-US" sz="14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l">
                <a:lnSpc>
                  <a:spcPts val="1986"/>
                </a:lnSpc>
              </a:pPr>
              <a:r>
                <a:rPr lang="en-US" sz="141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→ Overall: </a:t>
              </a:r>
              <a:r>
                <a:rPr lang="en-US" sz="1418" b="1">
                  <a:solidFill>
                    <a:srgbClr val="E76262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score=0.389</a:t>
              </a:r>
              <a:r>
                <a:rPr lang="en-US" sz="141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(regression with LightGBM)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24259" y="6350"/>
              <a:ext cx="3786823" cy="961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06281" lvl="1" indent="-153141" algn="l">
                <a:lnSpc>
                  <a:spcPts val="1986"/>
                </a:lnSpc>
                <a:buFont typeface="Arial"/>
                <a:buChar char="•"/>
              </a:pPr>
              <a:r>
                <a:rPr lang="en-US" sz="141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Fold 3: score=0.384</a:t>
              </a:r>
            </a:p>
            <a:p>
              <a:pPr marL="306281" lvl="1" indent="-153141" algn="l">
                <a:lnSpc>
                  <a:spcPts val="1986"/>
                </a:lnSpc>
                <a:buFont typeface="Arial"/>
                <a:buChar char="•"/>
              </a:pPr>
              <a:r>
                <a:rPr lang="en-US" sz="141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Fold 4: score=0.426</a:t>
              </a:r>
            </a:p>
            <a:p>
              <a:pPr algn="l">
                <a:lnSpc>
                  <a:spcPts val="1986"/>
                </a:lnSpc>
              </a:pPr>
              <a:endParaRPr lang="en-US" sz="14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80853" y="8418430"/>
            <a:ext cx="4783520" cy="1202217"/>
            <a:chOff x="0" y="0"/>
            <a:chExt cx="6378027" cy="160295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9050"/>
              <a:ext cx="6378027" cy="1622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06281" lvl="1" indent="-153141" algn="l">
                <a:lnSpc>
                  <a:spcPts val="1986"/>
                </a:lnSpc>
                <a:buFont typeface="Arial"/>
                <a:buChar char="•"/>
              </a:pPr>
              <a:r>
                <a:rPr lang="en-US" sz="141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Fold 0: score=0.354</a:t>
              </a:r>
            </a:p>
            <a:p>
              <a:pPr marL="306281" lvl="1" indent="-153141" algn="l">
                <a:lnSpc>
                  <a:spcPts val="1986"/>
                </a:lnSpc>
                <a:buFont typeface="Arial"/>
                <a:buChar char="•"/>
              </a:pPr>
              <a:r>
                <a:rPr lang="en-US" sz="141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Fold 1: score=0.350</a:t>
              </a:r>
            </a:p>
            <a:p>
              <a:pPr marL="306281" lvl="1" indent="-153141" algn="l">
                <a:lnSpc>
                  <a:spcPts val="1986"/>
                </a:lnSpc>
                <a:buFont typeface="Arial"/>
                <a:buChar char="•"/>
              </a:pPr>
              <a:r>
                <a:rPr lang="en-US" sz="141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Fold 2: score=0.265</a:t>
              </a:r>
            </a:p>
            <a:p>
              <a:pPr algn="l">
                <a:lnSpc>
                  <a:spcPts val="1986"/>
                </a:lnSpc>
              </a:pPr>
              <a:endParaRPr lang="en-US" sz="14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l">
                <a:lnSpc>
                  <a:spcPts val="1986"/>
                </a:lnSpc>
              </a:pPr>
              <a:r>
                <a:rPr lang="en-US" sz="141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→ Overall: </a:t>
              </a:r>
              <a:r>
                <a:rPr lang="en-US" sz="1418" b="1">
                  <a:solidFill>
                    <a:srgbClr val="E76262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score=0.331 </a:t>
              </a:r>
              <a:r>
                <a:rPr lang="en-US" sz="141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(classification with LightGBM)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232634" y="-17290"/>
              <a:ext cx="3119993" cy="961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06281" lvl="1" indent="-153141" algn="l">
                <a:lnSpc>
                  <a:spcPts val="1986"/>
                </a:lnSpc>
                <a:buFont typeface="Arial"/>
                <a:buChar char="•"/>
              </a:pPr>
              <a:r>
                <a:rPr lang="en-US" sz="141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Fold 3: score=0.317</a:t>
              </a:r>
            </a:p>
            <a:p>
              <a:pPr marL="306281" lvl="1" indent="-153141" algn="l">
                <a:lnSpc>
                  <a:spcPts val="1986"/>
                </a:lnSpc>
                <a:buFont typeface="Arial"/>
                <a:buChar char="•"/>
              </a:pPr>
              <a:r>
                <a:rPr lang="en-US" sz="141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Fold 4: score=0.379</a:t>
              </a:r>
            </a:p>
            <a:p>
              <a:pPr algn="l">
                <a:lnSpc>
                  <a:spcPts val="1986"/>
                </a:lnSpc>
              </a:pPr>
              <a:endParaRPr lang="en-US" sz="14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204074" y="8559763"/>
            <a:ext cx="3449351" cy="106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7"/>
              </a:lnSpc>
            </a:pPr>
            <a:r>
              <a:rPr lang="en-US" sz="15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Choose Regression Model because of better result.</a:t>
            </a:r>
          </a:p>
          <a:p>
            <a:pPr algn="ctr">
              <a:lnSpc>
                <a:spcPts val="2147"/>
              </a:lnSpc>
            </a:pPr>
            <a:r>
              <a:rPr lang="en-US" sz="15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(Round float value prediction to integers at Threshold [0.5, 1.5, 2.5] )</a:t>
            </a:r>
          </a:p>
        </p:txBody>
      </p:sp>
      <p:sp>
        <p:nvSpPr>
          <p:cNvPr id="22" name="Freeform 22"/>
          <p:cNvSpPr/>
          <p:nvPr/>
        </p:nvSpPr>
        <p:spPr>
          <a:xfrm rot="480206" flipH="1">
            <a:off x="10743507" y="8803456"/>
            <a:ext cx="1141025" cy="432163"/>
          </a:xfrm>
          <a:custGeom>
            <a:avLst/>
            <a:gdLst/>
            <a:ahLst/>
            <a:cxnLst/>
            <a:rect l="l" t="t" r="r" b="b"/>
            <a:pathLst>
              <a:path w="1141025" h="432163">
                <a:moveTo>
                  <a:pt x="1141025" y="0"/>
                </a:moveTo>
                <a:lnTo>
                  <a:pt x="0" y="0"/>
                </a:lnTo>
                <a:lnTo>
                  <a:pt x="0" y="432164"/>
                </a:lnTo>
                <a:lnTo>
                  <a:pt x="1141025" y="432164"/>
                </a:lnTo>
                <a:lnTo>
                  <a:pt x="114102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02043">
            <a:off x="1967759" y="-3297523"/>
            <a:ext cx="14877142" cy="17558859"/>
          </a:xfrm>
          <a:custGeom>
            <a:avLst/>
            <a:gdLst/>
            <a:ahLst/>
            <a:cxnLst/>
            <a:rect l="l" t="t" r="r" b="b"/>
            <a:pathLst>
              <a:path w="14877142" h="17558859">
                <a:moveTo>
                  <a:pt x="0" y="0"/>
                </a:moveTo>
                <a:lnTo>
                  <a:pt x="14877142" y="0"/>
                </a:lnTo>
                <a:lnTo>
                  <a:pt x="14877142" y="17558859"/>
                </a:lnTo>
                <a:lnTo>
                  <a:pt x="0" y="1755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48232" y="4763301"/>
            <a:ext cx="15391536" cy="6672103"/>
            <a:chOff x="0" y="0"/>
            <a:chExt cx="4053738" cy="175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3738" cy="1757262"/>
            </a:xfrm>
            <a:custGeom>
              <a:avLst/>
              <a:gdLst/>
              <a:ahLst/>
              <a:cxnLst/>
              <a:rect l="l" t="t" r="r" b="b"/>
              <a:pathLst>
                <a:path w="4053738" h="1757262">
                  <a:moveTo>
                    <a:pt x="45270" y="0"/>
                  </a:moveTo>
                  <a:lnTo>
                    <a:pt x="4008468" y="0"/>
                  </a:lnTo>
                  <a:cubicBezTo>
                    <a:pt x="4033470" y="0"/>
                    <a:pt x="4053738" y="20268"/>
                    <a:pt x="4053738" y="45270"/>
                  </a:cubicBezTo>
                  <a:lnTo>
                    <a:pt x="4053738" y="1711992"/>
                  </a:lnTo>
                  <a:cubicBezTo>
                    <a:pt x="4053738" y="1736994"/>
                    <a:pt x="4033470" y="1757262"/>
                    <a:pt x="4008468" y="1757262"/>
                  </a:cubicBezTo>
                  <a:lnTo>
                    <a:pt x="45270" y="1757262"/>
                  </a:lnTo>
                  <a:cubicBezTo>
                    <a:pt x="20268" y="1757262"/>
                    <a:pt x="0" y="1736994"/>
                    <a:pt x="0" y="1711992"/>
                  </a:cubicBezTo>
                  <a:lnTo>
                    <a:pt x="0" y="45270"/>
                  </a:lnTo>
                  <a:cubicBezTo>
                    <a:pt x="0" y="20268"/>
                    <a:pt x="20268" y="0"/>
                    <a:pt x="45270" y="0"/>
                  </a:cubicBezTo>
                  <a:close/>
                </a:path>
              </a:pathLst>
            </a:custGeom>
            <a:solidFill>
              <a:srgbClr val="FFFCEC"/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53738" cy="179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809685" y="4061588"/>
            <a:ext cx="1081912" cy="1081912"/>
          </a:xfrm>
          <a:custGeom>
            <a:avLst/>
            <a:gdLst/>
            <a:ahLst/>
            <a:cxnLst/>
            <a:rect l="l" t="t" r="r" b="b"/>
            <a:pathLst>
              <a:path w="1081912" h="1081912">
                <a:moveTo>
                  <a:pt x="0" y="0"/>
                </a:moveTo>
                <a:lnTo>
                  <a:pt x="1081912" y="0"/>
                </a:lnTo>
                <a:lnTo>
                  <a:pt x="1081912" y="1081912"/>
                </a:lnTo>
                <a:lnTo>
                  <a:pt x="0" y="1081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349501">
            <a:off x="2915019" y="3663535"/>
            <a:ext cx="1872332" cy="1362122"/>
          </a:xfrm>
          <a:custGeom>
            <a:avLst/>
            <a:gdLst/>
            <a:ahLst/>
            <a:cxnLst/>
            <a:rect l="l" t="t" r="r" b="b"/>
            <a:pathLst>
              <a:path w="1872332" h="1362122">
                <a:moveTo>
                  <a:pt x="0" y="0"/>
                </a:moveTo>
                <a:lnTo>
                  <a:pt x="1872332" y="0"/>
                </a:lnTo>
                <a:lnTo>
                  <a:pt x="1872332" y="1362122"/>
                </a:lnTo>
                <a:lnTo>
                  <a:pt x="0" y="1362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26247" y="420113"/>
            <a:ext cx="2636884" cy="947854"/>
            <a:chOff x="0" y="0"/>
            <a:chExt cx="3515845" cy="12638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8107" cy="1183552"/>
            </a:xfrm>
            <a:custGeom>
              <a:avLst/>
              <a:gdLst/>
              <a:ahLst/>
              <a:cxnLst/>
              <a:rect l="l" t="t" r="r" b="b"/>
              <a:pathLst>
                <a:path w="908107" h="1183552">
                  <a:moveTo>
                    <a:pt x="0" y="0"/>
                  </a:moveTo>
                  <a:lnTo>
                    <a:pt x="908107" y="0"/>
                  </a:lnTo>
                  <a:lnTo>
                    <a:pt x="908107" y="1183552"/>
                  </a:lnTo>
                  <a:lnTo>
                    <a:pt x="0" y="118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24150" y="9525"/>
              <a:ext cx="2491695" cy="125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3"/>
                </a:lnSpc>
              </a:pPr>
              <a:r>
                <a:rPr lang="en-US" sz="3190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Nomad Team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23637" y="5457825"/>
            <a:ext cx="14240726" cy="6925349"/>
            <a:chOff x="0" y="0"/>
            <a:chExt cx="3750644" cy="18239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50644" cy="1823960"/>
            </a:xfrm>
            <a:custGeom>
              <a:avLst/>
              <a:gdLst/>
              <a:ahLst/>
              <a:cxnLst/>
              <a:rect l="l" t="t" r="r" b="b"/>
              <a:pathLst>
                <a:path w="3750644" h="1823960">
                  <a:moveTo>
                    <a:pt x="38599" y="0"/>
                  </a:moveTo>
                  <a:lnTo>
                    <a:pt x="3712045" y="0"/>
                  </a:lnTo>
                  <a:cubicBezTo>
                    <a:pt x="3722282" y="0"/>
                    <a:pt x="3732100" y="4067"/>
                    <a:pt x="3739338" y="11305"/>
                  </a:cubicBezTo>
                  <a:cubicBezTo>
                    <a:pt x="3746577" y="18544"/>
                    <a:pt x="3750644" y="28362"/>
                    <a:pt x="3750644" y="38599"/>
                  </a:cubicBezTo>
                  <a:lnTo>
                    <a:pt x="3750644" y="1785362"/>
                  </a:lnTo>
                  <a:cubicBezTo>
                    <a:pt x="3750644" y="1795599"/>
                    <a:pt x="3746577" y="1805416"/>
                    <a:pt x="3739338" y="1812655"/>
                  </a:cubicBezTo>
                  <a:cubicBezTo>
                    <a:pt x="3732100" y="1819894"/>
                    <a:pt x="3722282" y="1823960"/>
                    <a:pt x="3712045" y="1823960"/>
                  </a:cubicBezTo>
                  <a:lnTo>
                    <a:pt x="38599" y="1823960"/>
                  </a:lnTo>
                  <a:cubicBezTo>
                    <a:pt x="28362" y="1823960"/>
                    <a:pt x="18544" y="1819894"/>
                    <a:pt x="11305" y="1812655"/>
                  </a:cubicBezTo>
                  <a:cubicBezTo>
                    <a:pt x="4067" y="1805416"/>
                    <a:pt x="0" y="1795599"/>
                    <a:pt x="0" y="1785362"/>
                  </a:cubicBezTo>
                  <a:lnTo>
                    <a:pt x="0" y="38599"/>
                  </a:lnTo>
                  <a:cubicBezTo>
                    <a:pt x="0" y="28362"/>
                    <a:pt x="4067" y="18544"/>
                    <a:pt x="11305" y="11305"/>
                  </a:cubicBezTo>
                  <a:cubicBezTo>
                    <a:pt x="18544" y="4067"/>
                    <a:pt x="28362" y="0"/>
                    <a:pt x="385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9FC2B6"/>
              </a:solidFill>
              <a:prstDash val="lgDash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750644" cy="1852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370375" y="8145641"/>
            <a:ext cx="3791861" cy="1549717"/>
          </a:xfrm>
          <a:custGeom>
            <a:avLst/>
            <a:gdLst/>
            <a:ahLst/>
            <a:cxnLst/>
            <a:rect l="l" t="t" r="r" b="b"/>
            <a:pathLst>
              <a:path w="3791861" h="1549717">
                <a:moveTo>
                  <a:pt x="0" y="0"/>
                </a:moveTo>
                <a:lnTo>
                  <a:pt x="3791861" y="0"/>
                </a:lnTo>
                <a:lnTo>
                  <a:pt x="3791861" y="1549717"/>
                </a:lnTo>
                <a:lnTo>
                  <a:pt x="0" y="1549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187053" y="732097"/>
            <a:ext cx="11913895" cy="126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3"/>
              </a:lnSpc>
            </a:pPr>
            <a:r>
              <a:rPr lang="en-US" sz="12802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Evaluation Metrics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95212" y="2491743"/>
            <a:ext cx="13196386" cy="825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3811" lvl="1" indent="-256905" algn="just">
              <a:lnSpc>
                <a:spcPts val="3331"/>
              </a:lnSpc>
              <a:buFont typeface="Arial"/>
              <a:buChar char="•"/>
            </a:pPr>
            <a:r>
              <a:rPr lang="en-US" sz="2379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Evaluate the performance of models using </a:t>
            </a:r>
            <a:r>
              <a:rPr lang="en-US" sz="2379" b="1">
                <a:solidFill>
                  <a:srgbClr val="FFF358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Quadratic Weighted Kappa (QWK).</a:t>
            </a:r>
          </a:p>
          <a:p>
            <a:pPr marL="513811" lvl="1" indent="-256905" algn="just">
              <a:lnSpc>
                <a:spcPts val="3331"/>
              </a:lnSpc>
              <a:buFont typeface="Arial"/>
              <a:buChar char="•"/>
            </a:pPr>
            <a:r>
              <a:rPr lang="en-US" sz="2379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Ensure robust and reliable performance metrics with </a:t>
            </a:r>
            <a:r>
              <a:rPr lang="en-US" sz="2379" b="1">
                <a:solidFill>
                  <a:srgbClr val="FFF358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Stratified K-fold cross-validation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964110" y="5481907"/>
            <a:ext cx="10884439" cy="3883320"/>
            <a:chOff x="0" y="0"/>
            <a:chExt cx="14512586" cy="5177760"/>
          </a:xfrm>
        </p:grpSpPr>
        <p:sp>
          <p:nvSpPr>
            <p:cNvPr id="18" name="Freeform 18"/>
            <p:cNvSpPr/>
            <p:nvPr/>
          </p:nvSpPr>
          <p:spPr>
            <a:xfrm>
              <a:off x="0" y="973893"/>
              <a:ext cx="10286160" cy="3337287"/>
            </a:xfrm>
            <a:custGeom>
              <a:avLst/>
              <a:gdLst/>
              <a:ahLst/>
              <a:cxnLst/>
              <a:rect l="l" t="t" r="r" b="b"/>
              <a:pathLst>
                <a:path w="10286160" h="3337287">
                  <a:moveTo>
                    <a:pt x="0" y="0"/>
                  </a:moveTo>
                  <a:lnTo>
                    <a:pt x="10286160" y="0"/>
                  </a:lnTo>
                  <a:lnTo>
                    <a:pt x="10286160" y="3337287"/>
                  </a:lnTo>
                  <a:lnTo>
                    <a:pt x="0" y="3337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 rot="1588650">
              <a:off x="6201912" y="389909"/>
              <a:ext cx="1923897" cy="743105"/>
            </a:xfrm>
            <a:custGeom>
              <a:avLst/>
              <a:gdLst/>
              <a:ahLst/>
              <a:cxnLst/>
              <a:rect l="l" t="t" r="r" b="b"/>
              <a:pathLst>
                <a:path w="1923897" h="743105">
                  <a:moveTo>
                    <a:pt x="0" y="0"/>
                  </a:moveTo>
                  <a:lnTo>
                    <a:pt x="1923896" y="0"/>
                  </a:lnTo>
                  <a:lnTo>
                    <a:pt x="1923896" y="743105"/>
                  </a:lnTo>
                  <a:lnTo>
                    <a:pt x="0" y="743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9974232" y="1522923"/>
              <a:ext cx="2563192" cy="829833"/>
            </a:xfrm>
            <a:custGeom>
              <a:avLst/>
              <a:gdLst/>
              <a:ahLst/>
              <a:cxnLst/>
              <a:rect l="l" t="t" r="r" b="b"/>
              <a:pathLst>
                <a:path w="2563192" h="829833">
                  <a:moveTo>
                    <a:pt x="0" y="0"/>
                  </a:moveTo>
                  <a:lnTo>
                    <a:pt x="2563192" y="0"/>
                  </a:lnTo>
                  <a:lnTo>
                    <a:pt x="2563192" y="829833"/>
                  </a:lnTo>
                  <a:lnTo>
                    <a:pt x="0" y="829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 flipV="1">
              <a:off x="9074841" y="3530923"/>
              <a:ext cx="1076176" cy="1076176"/>
            </a:xfrm>
            <a:custGeom>
              <a:avLst/>
              <a:gdLst/>
              <a:ahLst/>
              <a:cxnLst/>
              <a:rect l="l" t="t" r="r" b="b"/>
              <a:pathLst>
                <a:path w="1076176" h="1076176">
                  <a:moveTo>
                    <a:pt x="0" y="1076176"/>
                  </a:moveTo>
                  <a:lnTo>
                    <a:pt x="1076176" y="1076176"/>
                  </a:lnTo>
                  <a:lnTo>
                    <a:pt x="1076176" y="0"/>
                  </a:lnTo>
                  <a:lnTo>
                    <a:pt x="0" y="0"/>
                  </a:lnTo>
                  <a:lnTo>
                    <a:pt x="0" y="1076176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903995" y="180658"/>
              <a:ext cx="4951139" cy="580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84"/>
                </a:lnSpc>
              </a:pPr>
              <a:r>
                <a:rPr lang="en-US" sz="2631" b="1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Weighting factor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561447" y="752804"/>
              <a:ext cx="4951139" cy="580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84"/>
                </a:lnSpc>
              </a:pPr>
              <a:r>
                <a:rPr lang="en-US" sz="2631" b="1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Observed frequency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9612929" y="4647315"/>
              <a:ext cx="4483513" cy="530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6"/>
                </a:lnSpc>
              </a:pPr>
              <a:r>
                <a:rPr lang="en-US" sz="2383" b="1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 Expected frequency 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6247" y="420113"/>
            <a:ext cx="2636884" cy="947854"/>
            <a:chOff x="0" y="0"/>
            <a:chExt cx="3515845" cy="12638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8107" cy="1183552"/>
            </a:xfrm>
            <a:custGeom>
              <a:avLst/>
              <a:gdLst/>
              <a:ahLst/>
              <a:cxnLst/>
              <a:rect l="l" t="t" r="r" b="b"/>
              <a:pathLst>
                <a:path w="908107" h="1183552">
                  <a:moveTo>
                    <a:pt x="0" y="0"/>
                  </a:moveTo>
                  <a:lnTo>
                    <a:pt x="908107" y="0"/>
                  </a:lnTo>
                  <a:lnTo>
                    <a:pt x="908107" y="1183552"/>
                  </a:lnTo>
                  <a:lnTo>
                    <a:pt x="0" y="118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24150" y="9525"/>
              <a:ext cx="2491695" cy="125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3"/>
                </a:lnSpc>
              </a:pPr>
              <a:r>
                <a:rPr lang="en-US" sz="3190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Nomad Team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153260" y="2225069"/>
            <a:ext cx="16506006" cy="7076950"/>
          </a:xfrm>
          <a:custGeom>
            <a:avLst/>
            <a:gdLst/>
            <a:ahLst/>
            <a:cxnLst/>
            <a:rect l="l" t="t" r="r" b="b"/>
            <a:pathLst>
              <a:path w="16506006" h="7076950">
                <a:moveTo>
                  <a:pt x="0" y="0"/>
                </a:moveTo>
                <a:lnTo>
                  <a:pt x="16506006" y="0"/>
                </a:lnTo>
                <a:lnTo>
                  <a:pt x="16506006" y="7076950"/>
                </a:lnTo>
                <a:lnTo>
                  <a:pt x="0" y="7076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187053" y="732097"/>
            <a:ext cx="12978093" cy="126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3"/>
              </a:lnSpc>
            </a:pPr>
            <a:r>
              <a:rPr lang="en-US" sz="12802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Model Implementation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62007" y="9463944"/>
            <a:ext cx="778295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Diagram of general model workflow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6247" y="420113"/>
            <a:ext cx="2636884" cy="947854"/>
            <a:chOff x="0" y="0"/>
            <a:chExt cx="3515845" cy="12638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8107" cy="1183552"/>
            </a:xfrm>
            <a:custGeom>
              <a:avLst/>
              <a:gdLst/>
              <a:ahLst/>
              <a:cxnLst/>
              <a:rect l="l" t="t" r="r" b="b"/>
              <a:pathLst>
                <a:path w="908107" h="1183552">
                  <a:moveTo>
                    <a:pt x="0" y="0"/>
                  </a:moveTo>
                  <a:lnTo>
                    <a:pt x="908107" y="0"/>
                  </a:lnTo>
                  <a:lnTo>
                    <a:pt x="908107" y="1183552"/>
                  </a:lnTo>
                  <a:lnTo>
                    <a:pt x="0" y="118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24150" y="9525"/>
              <a:ext cx="2491695" cy="125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3"/>
                </a:lnSpc>
              </a:pPr>
              <a:r>
                <a:rPr lang="en-US" sz="3190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Nomad Team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71699" y="2076200"/>
            <a:ext cx="4453219" cy="942362"/>
            <a:chOff x="0" y="0"/>
            <a:chExt cx="5937625" cy="125648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937625" cy="1256482"/>
              <a:chOff x="0" y="0"/>
              <a:chExt cx="1712087" cy="36230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12087" cy="362301"/>
              </a:xfrm>
              <a:custGeom>
                <a:avLst/>
                <a:gdLst/>
                <a:ahLst/>
                <a:cxnLst/>
                <a:rect l="l" t="t" r="r" b="b"/>
                <a:pathLst>
                  <a:path w="1712087" h="362301">
                    <a:moveTo>
                      <a:pt x="173850" y="0"/>
                    </a:moveTo>
                    <a:lnTo>
                      <a:pt x="1538237" y="0"/>
                    </a:lnTo>
                    <a:cubicBezTo>
                      <a:pt x="1634252" y="0"/>
                      <a:pt x="1712087" y="77835"/>
                      <a:pt x="1712087" y="173850"/>
                    </a:cubicBezTo>
                    <a:lnTo>
                      <a:pt x="1712087" y="188451"/>
                    </a:lnTo>
                    <a:cubicBezTo>
                      <a:pt x="1712087" y="284466"/>
                      <a:pt x="1634252" y="362301"/>
                      <a:pt x="1538237" y="362301"/>
                    </a:cubicBezTo>
                    <a:lnTo>
                      <a:pt x="173850" y="362301"/>
                    </a:lnTo>
                    <a:cubicBezTo>
                      <a:pt x="77835" y="362301"/>
                      <a:pt x="0" y="284466"/>
                      <a:pt x="0" y="188451"/>
                    </a:cubicBezTo>
                    <a:lnTo>
                      <a:pt x="0" y="173850"/>
                    </a:lnTo>
                    <a:cubicBezTo>
                      <a:pt x="0" y="77835"/>
                      <a:pt x="77835" y="0"/>
                      <a:pt x="1738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712087" cy="4004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4284" y="61682"/>
              <a:ext cx="3137847" cy="945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47"/>
                </a:lnSpc>
              </a:pPr>
              <a:r>
                <a:rPr lang="en-US" sz="431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Step 1: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00098" y="1772978"/>
            <a:ext cx="11287877" cy="7797683"/>
            <a:chOff x="0" y="0"/>
            <a:chExt cx="15050503" cy="10396911"/>
          </a:xfrm>
        </p:grpSpPr>
        <p:grpSp>
          <p:nvGrpSpPr>
            <p:cNvPr id="11" name="Group 11"/>
            <p:cNvGrpSpPr/>
            <p:nvPr/>
          </p:nvGrpSpPr>
          <p:grpSpPr>
            <a:xfrm>
              <a:off x="5600871" y="0"/>
              <a:ext cx="3849058" cy="2195992"/>
              <a:chOff x="0" y="0"/>
              <a:chExt cx="843471" cy="48122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43471" cy="481223"/>
              </a:xfrm>
              <a:custGeom>
                <a:avLst/>
                <a:gdLst/>
                <a:ahLst/>
                <a:cxnLst/>
                <a:rect l="l" t="t" r="r" b="b"/>
                <a:pathLst>
                  <a:path w="843471" h="481223">
                    <a:moveTo>
                      <a:pt x="123288" y="0"/>
                    </a:moveTo>
                    <a:lnTo>
                      <a:pt x="720183" y="0"/>
                    </a:lnTo>
                    <a:cubicBezTo>
                      <a:pt x="788273" y="0"/>
                      <a:pt x="843471" y="55198"/>
                      <a:pt x="843471" y="123288"/>
                    </a:cubicBezTo>
                    <a:lnTo>
                      <a:pt x="843471" y="357935"/>
                    </a:lnTo>
                    <a:cubicBezTo>
                      <a:pt x="843471" y="426025"/>
                      <a:pt x="788273" y="481223"/>
                      <a:pt x="720183" y="481223"/>
                    </a:cubicBezTo>
                    <a:lnTo>
                      <a:pt x="123288" y="481223"/>
                    </a:lnTo>
                    <a:cubicBezTo>
                      <a:pt x="90590" y="481223"/>
                      <a:pt x="59231" y="468234"/>
                      <a:pt x="36110" y="445113"/>
                    </a:cubicBezTo>
                    <a:cubicBezTo>
                      <a:pt x="12989" y="421992"/>
                      <a:pt x="0" y="390633"/>
                      <a:pt x="0" y="357935"/>
                    </a:cubicBezTo>
                    <a:lnTo>
                      <a:pt x="0" y="123288"/>
                    </a:lnTo>
                    <a:cubicBezTo>
                      <a:pt x="0" y="90590"/>
                      <a:pt x="12989" y="59231"/>
                      <a:pt x="36110" y="36110"/>
                    </a:cubicBezTo>
                    <a:cubicBezTo>
                      <a:pt x="59231" y="12989"/>
                      <a:pt x="90590" y="0"/>
                      <a:pt x="12328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rnd">
                <a:solidFill>
                  <a:srgbClr val="FFF358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43471" cy="5193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5600871" y="284805"/>
              <a:ext cx="3635250" cy="1345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2"/>
                </a:lnSpc>
              </a:pPr>
              <a:r>
                <a:rPr lang="en-US" sz="297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Voting Regressor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0" y="3313592"/>
              <a:ext cx="3849058" cy="1917561"/>
              <a:chOff x="0" y="0"/>
              <a:chExt cx="843471" cy="42020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43471" cy="420209"/>
              </a:xfrm>
              <a:custGeom>
                <a:avLst/>
                <a:gdLst/>
                <a:ahLst/>
                <a:cxnLst/>
                <a:rect l="l" t="t" r="r" b="b"/>
                <a:pathLst>
                  <a:path w="843471" h="420209">
                    <a:moveTo>
                      <a:pt x="123288" y="0"/>
                    </a:moveTo>
                    <a:lnTo>
                      <a:pt x="720183" y="0"/>
                    </a:lnTo>
                    <a:cubicBezTo>
                      <a:pt x="788273" y="0"/>
                      <a:pt x="843471" y="55198"/>
                      <a:pt x="843471" y="123288"/>
                    </a:cubicBezTo>
                    <a:lnTo>
                      <a:pt x="843471" y="296920"/>
                    </a:lnTo>
                    <a:cubicBezTo>
                      <a:pt x="843471" y="365011"/>
                      <a:pt x="788273" y="420209"/>
                      <a:pt x="720183" y="420209"/>
                    </a:cubicBezTo>
                    <a:lnTo>
                      <a:pt x="123288" y="420209"/>
                    </a:lnTo>
                    <a:cubicBezTo>
                      <a:pt x="90590" y="420209"/>
                      <a:pt x="59231" y="407219"/>
                      <a:pt x="36110" y="384098"/>
                    </a:cubicBezTo>
                    <a:cubicBezTo>
                      <a:pt x="12989" y="360977"/>
                      <a:pt x="0" y="329618"/>
                      <a:pt x="0" y="296920"/>
                    </a:cubicBezTo>
                    <a:lnTo>
                      <a:pt x="0" y="123288"/>
                    </a:lnTo>
                    <a:cubicBezTo>
                      <a:pt x="0" y="90590"/>
                      <a:pt x="12989" y="59231"/>
                      <a:pt x="36110" y="36110"/>
                    </a:cubicBezTo>
                    <a:cubicBezTo>
                      <a:pt x="59231" y="12989"/>
                      <a:pt x="90590" y="0"/>
                      <a:pt x="12328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rnd">
                <a:solidFill>
                  <a:srgbClr val="FFF358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43471" cy="4583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3918424"/>
              <a:ext cx="3635250" cy="650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2"/>
                </a:lnSpc>
              </a:pPr>
              <a:r>
                <a:rPr lang="en-US" sz="297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LightGBM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5600871" y="3313592"/>
              <a:ext cx="3849058" cy="1917561"/>
              <a:chOff x="0" y="0"/>
              <a:chExt cx="843471" cy="42020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43471" cy="420209"/>
              </a:xfrm>
              <a:custGeom>
                <a:avLst/>
                <a:gdLst/>
                <a:ahLst/>
                <a:cxnLst/>
                <a:rect l="l" t="t" r="r" b="b"/>
                <a:pathLst>
                  <a:path w="843471" h="420209">
                    <a:moveTo>
                      <a:pt x="123288" y="0"/>
                    </a:moveTo>
                    <a:lnTo>
                      <a:pt x="720183" y="0"/>
                    </a:lnTo>
                    <a:cubicBezTo>
                      <a:pt x="788273" y="0"/>
                      <a:pt x="843471" y="55198"/>
                      <a:pt x="843471" y="123288"/>
                    </a:cubicBezTo>
                    <a:lnTo>
                      <a:pt x="843471" y="296920"/>
                    </a:lnTo>
                    <a:cubicBezTo>
                      <a:pt x="843471" y="365011"/>
                      <a:pt x="788273" y="420209"/>
                      <a:pt x="720183" y="420209"/>
                    </a:cubicBezTo>
                    <a:lnTo>
                      <a:pt x="123288" y="420209"/>
                    </a:lnTo>
                    <a:cubicBezTo>
                      <a:pt x="90590" y="420209"/>
                      <a:pt x="59231" y="407219"/>
                      <a:pt x="36110" y="384098"/>
                    </a:cubicBezTo>
                    <a:cubicBezTo>
                      <a:pt x="12989" y="360977"/>
                      <a:pt x="0" y="329618"/>
                      <a:pt x="0" y="296920"/>
                    </a:cubicBezTo>
                    <a:lnTo>
                      <a:pt x="0" y="123288"/>
                    </a:lnTo>
                    <a:cubicBezTo>
                      <a:pt x="0" y="90590"/>
                      <a:pt x="12989" y="59231"/>
                      <a:pt x="36110" y="36110"/>
                    </a:cubicBezTo>
                    <a:cubicBezTo>
                      <a:pt x="59231" y="12989"/>
                      <a:pt x="90590" y="0"/>
                      <a:pt x="12328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rnd">
                <a:solidFill>
                  <a:srgbClr val="FFF358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843471" cy="4583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5768827" y="3918424"/>
              <a:ext cx="3635250" cy="650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2"/>
                </a:lnSpc>
              </a:pPr>
              <a:r>
                <a:rPr lang="en-US" sz="297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XGBoost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11201446" y="3313592"/>
              <a:ext cx="3849058" cy="1917561"/>
              <a:chOff x="0" y="0"/>
              <a:chExt cx="843471" cy="42020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43471" cy="420209"/>
              </a:xfrm>
              <a:custGeom>
                <a:avLst/>
                <a:gdLst/>
                <a:ahLst/>
                <a:cxnLst/>
                <a:rect l="l" t="t" r="r" b="b"/>
                <a:pathLst>
                  <a:path w="843471" h="420209">
                    <a:moveTo>
                      <a:pt x="123288" y="0"/>
                    </a:moveTo>
                    <a:lnTo>
                      <a:pt x="720183" y="0"/>
                    </a:lnTo>
                    <a:cubicBezTo>
                      <a:pt x="788273" y="0"/>
                      <a:pt x="843471" y="55198"/>
                      <a:pt x="843471" y="123288"/>
                    </a:cubicBezTo>
                    <a:lnTo>
                      <a:pt x="843471" y="296920"/>
                    </a:lnTo>
                    <a:cubicBezTo>
                      <a:pt x="843471" y="365011"/>
                      <a:pt x="788273" y="420209"/>
                      <a:pt x="720183" y="420209"/>
                    </a:cubicBezTo>
                    <a:lnTo>
                      <a:pt x="123288" y="420209"/>
                    </a:lnTo>
                    <a:cubicBezTo>
                      <a:pt x="90590" y="420209"/>
                      <a:pt x="59231" y="407219"/>
                      <a:pt x="36110" y="384098"/>
                    </a:cubicBezTo>
                    <a:cubicBezTo>
                      <a:pt x="12989" y="360977"/>
                      <a:pt x="0" y="329618"/>
                      <a:pt x="0" y="296920"/>
                    </a:cubicBezTo>
                    <a:lnTo>
                      <a:pt x="0" y="123288"/>
                    </a:lnTo>
                    <a:cubicBezTo>
                      <a:pt x="0" y="90590"/>
                      <a:pt x="12989" y="59231"/>
                      <a:pt x="36110" y="36110"/>
                    </a:cubicBezTo>
                    <a:cubicBezTo>
                      <a:pt x="59231" y="12989"/>
                      <a:pt x="90590" y="0"/>
                      <a:pt x="12328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rnd">
                <a:solidFill>
                  <a:srgbClr val="FFF358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843471" cy="4583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1415253" y="3918424"/>
              <a:ext cx="3635250" cy="650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2"/>
                </a:lnSpc>
              </a:pPr>
              <a:r>
                <a:rPr lang="en-US" sz="297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CatBoost</a:t>
              </a: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3229855" y="8248413"/>
              <a:ext cx="8853725" cy="2148498"/>
              <a:chOff x="0" y="0"/>
              <a:chExt cx="1748884" cy="42439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748884" cy="424395"/>
              </a:xfrm>
              <a:custGeom>
                <a:avLst/>
                <a:gdLst/>
                <a:ahLst/>
                <a:cxnLst/>
                <a:rect l="l" t="t" r="r" b="b"/>
                <a:pathLst>
                  <a:path w="1748884" h="424395">
                    <a:moveTo>
                      <a:pt x="53598" y="0"/>
                    </a:moveTo>
                    <a:lnTo>
                      <a:pt x="1695286" y="0"/>
                    </a:lnTo>
                    <a:cubicBezTo>
                      <a:pt x="1724887" y="0"/>
                      <a:pt x="1748884" y="23997"/>
                      <a:pt x="1748884" y="53598"/>
                    </a:cubicBezTo>
                    <a:lnTo>
                      <a:pt x="1748884" y="370796"/>
                    </a:lnTo>
                    <a:cubicBezTo>
                      <a:pt x="1748884" y="400398"/>
                      <a:pt x="1724887" y="424395"/>
                      <a:pt x="1695286" y="424395"/>
                    </a:cubicBezTo>
                    <a:lnTo>
                      <a:pt x="53598" y="424395"/>
                    </a:lnTo>
                    <a:cubicBezTo>
                      <a:pt x="23997" y="424395"/>
                      <a:pt x="0" y="400398"/>
                      <a:pt x="0" y="370796"/>
                    </a:cubicBezTo>
                    <a:lnTo>
                      <a:pt x="0" y="53598"/>
                    </a:lnTo>
                    <a:cubicBezTo>
                      <a:pt x="0" y="23997"/>
                      <a:pt x="23997" y="0"/>
                      <a:pt x="535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rnd">
                <a:solidFill>
                  <a:srgbClr val="FFF358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748884" cy="462495"/>
              </a:xfrm>
              <a:prstGeom prst="rect">
                <a:avLst/>
              </a:prstGeom>
            </p:spPr>
            <p:txBody>
              <a:bodyPr lIns="56357" tIns="56357" rIns="56357" bIns="5635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102548" y="8940563"/>
              <a:ext cx="7056279" cy="711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86"/>
                </a:lnSpc>
              </a:pPr>
              <a:r>
                <a:rPr lang="en-US" sz="3276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optimize_model_params</a:t>
              </a:r>
            </a:p>
          </p:txBody>
        </p:sp>
        <p:sp>
          <p:nvSpPr>
            <p:cNvPr id="31" name="AutoShape 31"/>
            <p:cNvSpPr/>
            <p:nvPr/>
          </p:nvSpPr>
          <p:spPr>
            <a:xfrm flipH="1" flipV="1">
              <a:off x="7525400" y="5231153"/>
              <a:ext cx="131317" cy="3017260"/>
            </a:xfrm>
            <a:prstGeom prst="line">
              <a:avLst/>
            </a:prstGeom>
            <a:ln w="45791" cap="flat">
              <a:solidFill>
                <a:srgbClr val="FFFFFF"/>
              </a:solidFill>
              <a:prstDash val="sysDot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AutoShape 32"/>
            <p:cNvSpPr/>
            <p:nvPr/>
          </p:nvSpPr>
          <p:spPr>
            <a:xfrm flipH="1" flipV="1">
              <a:off x="1924529" y="5231153"/>
              <a:ext cx="5732189" cy="3017260"/>
            </a:xfrm>
            <a:prstGeom prst="line">
              <a:avLst/>
            </a:prstGeom>
            <a:ln w="45791" cap="flat">
              <a:solidFill>
                <a:srgbClr val="FFFFFF"/>
              </a:solidFill>
              <a:prstDash val="sysDot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AutoShape 33"/>
            <p:cNvSpPr/>
            <p:nvPr/>
          </p:nvSpPr>
          <p:spPr>
            <a:xfrm flipV="1">
              <a:off x="7656717" y="5231153"/>
              <a:ext cx="5469257" cy="3017260"/>
            </a:xfrm>
            <a:prstGeom prst="line">
              <a:avLst/>
            </a:prstGeom>
            <a:ln w="45791" cap="flat">
              <a:solidFill>
                <a:srgbClr val="FFFFFF"/>
              </a:solidFill>
              <a:prstDash val="sysDot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AutoShape 34"/>
            <p:cNvSpPr/>
            <p:nvPr/>
          </p:nvSpPr>
          <p:spPr>
            <a:xfrm flipV="1">
              <a:off x="1924529" y="2195992"/>
              <a:ext cx="5600871" cy="1117600"/>
            </a:xfrm>
            <a:prstGeom prst="line">
              <a:avLst/>
            </a:prstGeom>
            <a:ln w="45791" cap="flat">
              <a:solidFill>
                <a:srgbClr val="FFFFFF"/>
              </a:solidFill>
              <a:prstDash val="sysDot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AutoShape 35"/>
            <p:cNvSpPr/>
            <p:nvPr/>
          </p:nvSpPr>
          <p:spPr>
            <a:xfrm flipH="1" flipV="1">
              <a:off x="7525400" y="2195992"/>
              <a:ext cx="0" cy="1117600"/>
            </a:xfrm>
            <a:prstGeom prst="line">
              <a:avLst/>
            </a:prstGeom>
            <a:ln w="45791" cap="flat">
              <a:solidFill>
                <a:srgbClr val="FFFFFF"/>
              </a:solidFill>
              <a:prstDash val="sysDot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AutoShape 36"/>
            <p:cNvSpPr/>
            <p:nvPr/>
          </p:nvSpPr>
          <p:spPr>
            <a:xfrm flipH="1" flipV="1">
              <a:off x="7525400" y="2195992"/>
              <a:ext cx="5600574" cy="1117600"/>
            </a:xfrm>
            <a:prstGeom prst="line">
              <a:avLst/>
            </a:prstGeom>
            <a:ln w="45791" cap="flat">
              <a:solidFill>
                <a:srgbClr val="FFFFFF"/>
              </a:solidFill>
              <a:prstDash val="sysDot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 rot="1592475">
              <a:off x="3452578" y="6203616"/>
              <a:ext cx="2732060" cy="333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</a:pPr>
              <a:r>
                <a:rPr lang="en-US" sz="1534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optimised params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 rot="-1614098">
              <a:off x="8993834" y="6196413"/>
              <a:ext cx="2732060" cy="333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</a:pPr>
              <a:r>
                <a:rPr lang="en-US" sz="1534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optimised params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 rot="-5400000">
              <a:off x="6599335" y="6565366"/>
              <a:ext cx="1954314" cy="690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</a:pPr>
              <a:r>
                <a:rPr lang="en-US" sz="1534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optimised params</a:t>
              </a:r>
            </a:p>
          </p:txBody>
        </p:sp>
      </p:grpSp>
      <p:sp>
        <p:nvSpPr>
          <p:cNvPr id="40" name="Freeform 40"/>
          <p:cNvSpPr/>
          <p:nvPr/>
        </p:nvSpPr>
        <p:spPr>
          <a:xfrm rot="5400000">
            <a:off x="7694626" y="7416151"/>
            <a:ext cx="203283" cy="2695464"/>
          </a:xfrm>
          <a:custGeom>
            <a:avLst/>
            <a:gdLst/>
            <a:ahLst/>
            <a:cxnLst/>
            <a:rect l="l" t="t" r="r" b="b"/>
            <a:pathLst>
              <a:path w="203283" h="2695464">
                <a:moveTo>
                  <a:pt x="0" y="0"/>
                </a:moveTo>
                <a:lnTo>
                  <a:pt x="203283" y="0"/>
                </a:lnTo>
                <a:lnTo>
                  <a:pt x="203283" y="2695464"/>
                </a:lnTo>
                <a:lnTo>
                  <a:pt x="0" y="269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939708" y="4302855"/>
            <a:ext cx="5259001" cy="3208657"/>
          </a:xfrm>
          <a:custGeom>
            <a:avLst/>
            <a:gdLst/>
            <a:ahLst/>
            <a:cxnLst/>
            <a:rect l="l" t="t" r="r" b="b"/>
            <a:pathLst>
              <a:path w="5259001" h="3208657">
                <a:moveTo>
                  <a:pt x="0" y="0"/>
                </a:moveTo>
                <a:lnTo>
                  <a:pt x="5259002" y="0"/>
                </a:lnTo>
                <a:lnTo>
                  <a:pt x="5259002" y="3208657"/>
                </a:lnTo>
                <a:lnTo>
                  <a:pt x="0" y="3208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861" t="-14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 rot="-6547562" flipV="1">
            <a:off x="5640881" y="6913933"/>
            <a:ext cx="1372429" cy="888648"/>
          </a:xfrm>
          <a:custGeom>
            <a:avLst/>
            <a:gdLst/>
            <a:ahLst/>
            <a:cxnLst/>
            <a:rect l="l" t="t" r="r" b="b"/>
            <a:pathLst>
              <a:path w="1372429" h="888648">
                <a:moveTo>
                  <a:pt x="0" y="888648"/>
                </a:moveTo>
                <a:lnTo>
                  <a:pt x="1372430" y="888648"/>
                </a:lnTo>
                <a:lnTo>
                  <a:pt x="1372430" y="0"/>
                </a:lnTo>
                <a:lnTo>
                  <a:pt x="0" y="0"/>
                </a:lnTo>
                <a:lnTo>
                  <a:pt x="0" y="88864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1554910" y="592730"/>
            <a:ext cx="16533065" cy="118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7"/>
              </a:lnSpc>
            </a:pPr>
            <a:r>
              <a:rPr lang="en-US" sz="12027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Model Implementation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26247" y="7577497"/>
            <a:ext cx="5922289" cy="2460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9527" lvl="1" indent="-189764" algn="l">
              <a:lnSpc>
                <a:spcPts val="2461"/>
              </a:lnSpc>
              <a:buFont typeface="Arial"/>
              <a:buChar char="•"/>
            </a:pPr>
            <a:r>
              <a:rPr lang="en-US" sz="17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Defines the range of hyperparameters for each model.</a:t>
            </a:r>
          </a:p>
          <a:p>
            <a:pPr marL="379527" lvl="1" indent="-189764" algn="l">
              <a:lnSpc>
                <a:spcPts val="2461"/>
              </a:lnSpc>
              <a:buFont typeface="Arial"/>
              <a:buChar char="•"/>
            </a:pPr>
            <a:r>
              <a:rPr lang="en-US" sz="17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Uses Stratified K-fold cross-validation to evaluate model performance.</a:t>
            </a:r>
          </a:p>
          <a:p>
            <a:pPr marL="379527" lvl="1" indent="-189764" algn="l">
              <a:lnSpc>
                <a:spcPts val="2461"/>
              </a:lnSpc>
              <a:buFont typeface="Arial"/>
              <a:buChar char="•"/>
            </a:pPr>
            <a:r>
              <a:rPr lang="en-US" sz="17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Calucluate and minimize the negative mean QWK score.</a:t>
            </a:r>
          </a:p>
          <a:p>
            <a:pPr marL="379527" lvl="1" indent="-189764" algn="l">
              <a:lnSpc>
                <a:spcPts val="2461"/>
              </a:lnSpc>
              <a:buFont typeface="Arial"/>
              <a:buChar char="•"/>
            </a:pPr>
            <a:r>
              <a:rPr lang="en-US" sz="17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Best parameters selected after 20 trials by Optuna</a:t>
            </a:r>
          </a:p>
          <a:p>
            <a:pPr algn="l">
              <a:lnSpc>
                <a:spcPts val="2461"/>
              </a:lnSpc>
            </a:pPr>
            <a:endParaRPr lang="en-US" sz="175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4023974" y="2185642"/>
            <a:ext cx="5552248" cy="83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1"/>
              </a:lnSpc>
            </a:pPr>
            <a:r>
              <a:rPr lang="en-US" sz="24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Model Selection and Hyperparameter Optimization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6247" y="420113"/>
            <a:ext cx="2636884" cy="947854"/>
            <a:chOff x="0" y="0"/>
            <a:chExt cx="3515845" cy="12638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8107" cy="1183552"/>
            </a:xfrm>
            <a:custGeom>
              <a:avLst/>
              <a:gdLst/>
              <a:ahLst/>
              <a:cxnLst/>
              <a:rect l="l" t="t" r="r" b="b"/>
              <a:pathLst>
                <a:path w="908107" h="1183552">
                  <a:moveTo>
                    <a:pt x="0" y="0"/>
                  </a:moveTo>
                  <a:lnTo>
                    <a:pt x="908107" y="0"/>
                  </a:lnTo>
                  <a:lnTo>
                    <a:pt x="908107" y="1183552"/>
                  </a:lnTo>
                  <a:lnTo>
                    <a:pt x="0" y="118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24150" y="9525"/>
              <a:ext cx="2491695" cy="125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3"/>
                </a:lnSpc>
              </a:pPr>
              <a:r>
                <a:rPr lang="en-US" sz="3190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Nomad Team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71699" y="2076200"/>
            <a:ext cx="4453219" cy="942362"/>
            <a:chOff x="0" y="0"/>
            <a:chExt cx="5937625" cy="125648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937625" cy="1256482"/>
              <a:chOff x="0" y="0"/>
              <a:chExt cx="1712087" cy="36230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12087" cy="362301"/>
              </a:xfrm>
              <a:custGeom>
                <a:avLst/>
                <a:gdLst/>
                <a:ahLst/>
                <a:cxnLst/>
                <a:rect l="l" t="t" r="r" b="b"/>
                <a:pathLst>
                  <a:path w="1712087" h="362301">
                    <a:moveTo>
                      <a:pt x="173850" y="0"/>
                    </a:moveTo>
                    <a:lnTo>
                      <a:pt x="1538237" y="0"/>
                    </a:lnTo>
                    <a:cubicBezTo>
                      <a:pt x="1634252" y="0"/>
                      <a:pt x="1712087" y="77835"/>
                      <a:pt x="1712087" y="173850"/>
                    </a:cubicBezTo>
                    <a:lnTo>
                      <a:pt x="1712087" y="188451"/>
                    </a:lnTo>
                    <a:cubicBezTo>
                      <a:pt x="1712087" y="284466"/>
                      <a:pt x="1634252" y="362301"/>
                      <a:pt x="1538237" y="362301"/>
                    </a:cubicBezTo>
                    <a:lnTo>
                      <a:pt x="173850" y="362301"/>
                    </a:lnTo>
                    <a:cubicBezTo>
                      <a:pt x="77835" y="362301"/>
                      <a:pt x="0" y="284466"/>
                      <a:pt x="0" y="188451"/>
                    </a:cubicBezTo>
                    <a:lnTo>
                      <a:pt x="0" y="173850"/>
                    </a:lnTo>
                    <a:cubicBezTo>
                      <a:pt x="0" y="77835"/>
                      <a:pt x="77835" y="0"/>
                      <a:pt x="1738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712087" cy="4004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4284" y="61682"/>
              <a:ext cx="3137847" cy="945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47"/>
                </a:lnSpc>
              </a:pPr>
              <a:r>
                <a:rPr lang="en-US" sz="431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Step 2: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8373483" y="3018562"/>
            <a:ext cx="9258752" cy="7125783"/>
          </a:xfrm>
          <a:custGeom>
            <a:avLst/>
            <a:gdLst/>
            <a:ahLst/>
            <a:cxnLst/>
            <a:rect l="l" t="t" r="r" b="b"/>
            <a:pathLst>
              <a:path w="9258752" h="7125783">
                <a:moveTo>
                  <a:pt x="0" y="0"/>
                </a:moveTo>
                <a:lnTo>
                  <a:pt x="9258751" y="0"/>
                </a:lnTo>
                <a:lnTo>
                  <a:pt x="9258751" y="7125783"/>
                </a:lnTo>
                <a:lnTo>
                  <a:pt x="0" y="712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54910" y="592730"/>
            <a:ext cx="16533065" cy="118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7"/>
              </a:lnSpc>
            </a:pPr>
            <a:r>
              <a:rPr lang="en-US" sz="12027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Model Implementation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76432" y="2237249"/>
            <a:ext cx="3587221" cy="55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5"/>
              </a:lnSpc>
            </a:pPr>
            <a:r>
              <a:rPr lang="en-US" sz="32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Initilization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1439" y="3591000"/>
            <a:ext cx="4803382" cy="104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50"/>
              </a:lnSpc>
            </a:pPr>
            <a:r>
              <a:rPr lang="en-US" sz="140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X: Feature set for training.</a:t>
            </a:r>
          </a:p>
          <a:p>
            <a:pPr algn="r">
              <a:lnSpc>
                <a:spcPts val="2150"/>
              </a:lnSpc>
            </a:pPr>
            <a:r>
              <a:rPr lang="en-US" sz="140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y: Target variable (sii) for training.</a:t>
            </a:r>
          </a:p>
          <a:p>
            <a:pPr algn="r">
              <a:lnSpc>
                <a:spcPts val="2150"/>
              </a:lnSpc>
            </a:pPr>
            <a:r>
              <a:rPr lang="en-US" sz="140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test_data: Data used for making predictions after the model is trained.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679409" y="3564631"/>
            <a:ext cx="5785539" cy="495331"/>
            <a:chOff x="0" y="0"/>
            <a:chExt cx="7714051" cy="660442"/>
          </a:xfrm>
        </p:grpSpPr>
        <p:sp>
          <p:nvSpPr>
            <p:cNvPr id="15" name="AutoShape 15"/>
            <p:cNvSpPr/>
            <p:nvPr/>
          </p:nvSpPr>
          <p:spPr>
            <a:xfrm flipV="1">
              <a:off x="113" y="614383"/>
              <a:ext cx="2228351" cy="39709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AutoShape 16"/>
            <p:cNvSpPr/>
            <p:nvPr/>
          </p:nvSpPr>
          <p:spPr>
            <a:xfrm flipH="1">
              <a:off x="2228464" y="9257"/>
              <a:ext cx="476490" cy="605126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AutoShape 17"/>
            <p:cNvSpPr/>
            <p:nvPr/>
          </p:nvSpPr>
          <p:spPr>
            <a:xfrm flipH="1">
              <a:off x="2704955" y="6350"/>
              <a:ext cx="5009097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781520" y="4895834"/>
            <a:ext cx="5785539" cy="495331"/>
            <a:chOff x="0" y="0"/>
            <a:chExt cx="7714051" cy="660442"/>
          </a:xfrm>
        </p:grpSpPr>
        <p:sp>
          <p:nvSpPr>
            <p:cNvPr id="19" name="AutoShape 19"/>
            <p:cNvSpPr/>
            <p:nvPr/>
          </p:nvSpPr>
          <p:spPr>
            <a:xfrm flipV="1">
              <a:off x="113" y="614383"/>
              <a:ext cx="2228351" cy="39709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AutoShape 20"/>
            <p:cNvSpPr/>
            <p:nvPr/>
          </p:nvSpPr>
          <p:spPr>
            <a:xfrm flipH="1">
              <a:off x="2228464" y="9257"/>
              <a:ext cx="476490" cy="605126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AutoShape 21"/>
            <p:cNvSpPr/>
            <p:nvPr/>
          </p:nvSpPr>
          <p:spPr>
            <a:xfrm flipH="1">
              <a:off x="2704955" y="6350"/>
              <a:ext cx="5009097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26247" y="5194591"/>
            <a:ext cx="3214599" cy="30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82"/>
              </a:lnSpc>
            </a:pPr>
            <a:r>
              <a:rPr lang="en-US" sz="175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optimize parameters</a:t>
            </a:r>
          </a:p>
        </p:txBody>
      </p:sp>
      <p:sp>
        <p:nvSpPr>
          <p:cNvPr id="23" name="AutoShape 23"/>
          <p:cNvSpPr/>
          <p:nvPr/>
        </p:nvSpPr>
        <p:spPr>
          <a:xfrm>
            <a:off x="3976432" y="6576691"/>
            <a:ext cx="5590627" cy="4762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382389" y="6235050"/>
            <a:ext cx="2594042" cy="635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3"/>
              </a:lnSpc>
            </a:pPr>
            <a:r>
              <a:rPr lang="en-US" sz="17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initialize with best parameters.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170012" y="7875869"/>
            <a:ext cx="439704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382389" y="7651757"/>
            <a:ext cx="3689350" cy="3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62"/>
              </a:lnSpc>
            </a:pPr>
            <a:r>
              <a:rPr lang="en-US" sz="187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Initialize Voting Regressor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64201" y="2618086"/>
            <a:ext cx="2279617" cy="1191585"/>
            <a:chOff x="0" y="0"/>
            <a:chExt cx="3039489" cy="15887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039489" cy="1588780"/>
              <a:chOff x="0" y="0"/>
              <a:chExt cx="620810" cy="32450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846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234950" y="117213"/>
              <a:ext cx="1688828" cy="1354354"/>
              <a:chOff x="0" y="0"/>
              <a:chExt cx="344940" cy="27662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84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5164201" y="3904500"/>
            <a:ext cx="2279617" cy="1191585"/>
            <a:chOff x="0" y="0"/>
            <a:chExt cx="3039489" cy="158878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039489" cy="1588780"/>
              <a:chOff x="0" y="0"/>
              <a:chExt cx="620810" cy="32450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FFCF9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234950" y="117213"/>
              <a:ext cx="1688828" cy="1354354"/>
              <a:chOff x="0" y="0"/>
              <a:chExt cx="344940" cy="27662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FFCF91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15164201" y="5190915"/>
            <a:ext cx="2279617" cy="1191585"/>
            <a:chOff x="0" y="0"/>
            <a:chExt cx="3039489" cy="1588780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3039489" cy="1588780"/>
              <a:chOff x="0" y="0"/>
              <a:chExt cx="620810" cy="32450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234950" y="117213"/>
              <a:ext cx="1688828" cy="1354354"/>
              <a:chOff x="0" y="0"/>
              <a:chExt cx="344940" cy="27662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62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15164201" y="6477329"/>
            <a:ext cx="2279617" cy="1191585"/>
            <a:chOff x="0" y="0"/>
            <a:chExt cx="3039489" cy="158878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3039489" cy="1588780"/>
              <a:chOff x="0" y="0"/>
              <a:chExt cx="620810" cy="32450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846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234950" y="117213"/>
              <a:ext cx="1688828" cy="1354354"/>
              <a:chOff x="0" y="0"/>
              <a:chExt cx="344940" cy="2766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84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15164201" y="7763743"/>
            <a:ext cx="2279617" cy="1191585"/>
            <a:chOff x="0" y="0"/>
            <a:chExt cx="3039489" cy="1588780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3039489" cy="1588780"/>
              <a:chOff x="0" y="0"/>
              <a:chExt cx="620810" cy="32450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FFCF9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234950" y="117213"/>
              <a:ext cx="1688828" cy="1354354"/>
              <a:chOff x="0" y="0"/>
              <a:chExt cx="344940" cy="276625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FFCF91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7" name="Group 37"/>
          <p:cNvGrpSpPr/>
          <p:nvPr/>
        </p:nvGrpSpPr>
        <p:grpSpPr>
          <a:xfrm>
            <a:off x="15564542" y="1331671"/>
            <a:ext cx="2186870" cy="1191585"/>
            <a:chOff x="0" y="0"/>
            <a:chExt cx="2915827" cy="1588780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915827" cy="1588780"/>
              <a:chOff x="0" y="0"/>
              <a:chExt cx="595553" cy="324506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95553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595553" h="324506">
                    <a:moveTo>
                      <a:pt x="88505" y="0"/>
                    </a:moveTo>
                    <a:lnTo>
                      <a:pt x="507048" y="0"/>
                    </a:lnTo>
                    <a:cubicBezTo>
                      <a:pt x="555928" y="0"/>
                      <a:pt x="595553" y="39625"/>
                      <a:pt x="595553" y="88505"/>
                    </a:cubicBezTo>
                    <a:lnTo>
                      <a:pt x="595553" y="236001"/>
                    </a:lnTo>
                    <a:cubicBezTo>
                      <a:pt x="595553" y="284881"/>
                      <a:pt x="555928" y="324506"/>
                      <a:pt x="507048" y="324506"/>
                    </a:cubicBezTo>
                    <a:lnTo>
                      <a:pt x="88505" y="324506"/>
                    </a:lnTo>
                    <a:cubicBezTo>
                      <a:pt x="39625" y="324506"/>
                      <a:pt x="0" y="284881"/>
                      <a:pt x="0" y="236001"/>
                    </a:cubicBezTo>
                    <a:lnTo>
                      <a:pt x="0" y="88505"/>
                    </a:lnTo>
                    <a:cubicBezTo>
                      <a:pt x="0" y="39625"/>
                      <a:pt x="39625" y="0"/>
                      <a:pt x="88505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47625"/>
                <a:ext cx="595553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35707" y="117213"/>
              <a:ext cx="2664410" cy="1354354"/>
              <a:chOff x="0" y="0"/>
              <a:chExt cx="544201" cy="27662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544201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544201" h="276625">
                    <a:moveTo>
                      <a:pt x="77485" y="0"/>
                    </a:moveTo>
                    <a:lnTo>
                      <a:pt x="466716" y="0"/>
                    </a:lnTo>
                    <a:cubicBezTo>
                      <a:pt x="509510" y="0"/>
                      <a:pt x="544201" y="34691"/>
                      <a:pt x="544201" y="77485"/>
                    </a:cubicBezTo>
                    <a:lnTo>
                      <a:pt x="544201" y="199140"/>
                    </a:lnTo>
                    <a:cubicBezTo>
                      <a:pt x="544201" y="241933"/>
                      <a:pt x="509510" y="276625"/>
                      <a:pt x="466716" y="276625"/>
                    </a:cubicBezTo>
                    <a:lnTo>
                      <a:pt x="77485" y="276625"/>
                    </a:lnTo>
                    <a:cubicBezTo>
                      <a:pt x="34691" y="276625"/>
                      <a:pt x="0" y="241933"/>
                      <a:pt x="0" y="199140"/>
                    </a:cubicBezTo>
                    <a:lnTo>
                      <a:pt x="0" y="77485"/>
                    </a:lnTo>
                    <a:cubicBezTo>
                      <a:pt x="0" y="34691"/>
                      <a:pt x="34691" y="0"/>
                      <a:pt x="77485" y="0"/>
                    </a:cubicBezTo>
                    <a:close/>
                  </a:path>
                </a:pathLst>
              </a:custGeom>
              <a:solidFill>
                <a:srgbClr val="E762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47625"/>
                <a:ext cx="544201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4" name="Freeform 44"/>
          <p:cNvSpPr/>
          <p:nvPr/>
        </p:nvSpPr>
        <p:spPr>
          <a:xfrm rot="5400000">
            <a:off x="13111944" y="4512960"/>
            <a:ext cx="7623658" cy="1261080"/>
          </a:xfrm>
          <a:custGeom>
            <a:avLst/>
            <a:gdLst/>
            <a:ahLst/>
            <a:cxnLst/>
            <a:rect l="l" t="t" r="r" b="b"/>
            <a:pathLst>
              <a:path w="7623658" h="1261080">
                <a:moveTo>
                  <a:pt x="0" y="0"/>
                </a:moveTo>
                <a:lnTo>
                  <a:pt x="7623658" y="0"/>
                </a:lnTo>
                <a:lnTo>
                  <a:pt x="7623658" y="1261080"/>
                </a:lnTo>
                <a:lnTo>
                  <a:pt x="0" y="1261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5" name="Group 45"/>
          <p:cNvGrpSpPr/>
          <p:nvPr/>
        </p:nvGrpSpPr>
        <p:grpSpPr>
          <a:xfrm>
            <a:off x="661541" y="1470992"/>
            <a:ext cx="1232729" cy="7134324"/>
            <a:chOff x="0" y="0"/>
            <a:chExt cx="1643639" cy="9512432"/>
          </a:xfrm>
        </p:grpSpPr>
        <p:sp>
          <p:nvSpPr>
            <p:cNvPr id="46" name="TextBox 46"/>
            <p:cNvSpPr txBox="1"/>
            <p:nvPr/>
          </p:nvSpPr>
          <p:spPr>
            <a:xfrm rot="-5400000">
              <a:off x="508044" y="6117518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 rot="-5400000">
              <a:off x="508044" y="-660444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 rot="-5400000">
              <a:off x="508044" y="469216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 rot="-5400000">
              <a:off x="508044" y="1598876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 rot="-5400000">
              <a:off x="508044" y="2728537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 rot="-5400000">
              <a:off x="508044" y="3858197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 rot="-5400000">
              <a:off x="508044" y="4987857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 rot="-5400000">
              <a:off x="508044" y="7247178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 rot="-5400000">
              <a:off x="508044" y="8376838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</p:grpSp>
      <p:sp>
        <p:nvSpPr>
          <p:cNvPr id="55" name="Freeform 55"/>
          <p:cNvSpPr/>
          <p:nvPr/>
        </p:nvSpPr>
        <p:spPr>
          <a:xfrm>
            <a:off x="1028700" y="9347332"/>
            <a:ext cx="15613811" cy="751415"/>
          </a:xfrm>
          <a:custGeom>
            <a:avLst/>
            <a:gdLst/>
            <a:ahLst/>
            <a:cxnLst/>
            <a:rect l="l" t="t" r="r" b="b"/>
            <a:pathLst>
              <a:path w="15613811" h="751415">
                <a:moveTo>
                  <a:pt x="0" y="0"/>
                </a:moveTo>
                <a:lnTo>
                  <a:pt x="15613811" y="0"/>
                </a:lnTo>
                <a:lnTo>
                  <a:pt x="15613811" y="751415"/>
                </a:lnTo>
                <a:lnTo>
                  <a:pt x="0" y="751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6" name="Group 56"/>
          <p:cNvGrpSpPr/>
          <p:nvPr/>
        </p:nvGrpSpPr>
        <p:grpSpPr>
          <a:xfrm>
            <a:off x="1028700" y="743240"/>
            <a:ext cx="15613811" cy="8800520"/>
            <a:chOff x="0" y="0"/>
            <a:chExt cx="4112279" cy="2317832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4112280" cy="2317832"/>
            </a:xfrm>
            <a:custGeom>
              <a:avLst/>
              <a:gdLst/>
              <a:ahLst/>
              <a:cxnLst/>
              <a:rect l="l" t="t" r="r" b="b"/>
              <a:pathLst>
                <a:path w="4112280" h="2317832">
                  <a:moveTo>
                    <a:pt x="9917" y="0"/>
                  </a:moveTo>
                  <a:lnTo>
                    <a:pt x="4102363" y="0"/>
                  </a:lnTo>
                  <a:cubicBezTo>
                    <a:pt x="4107840" y="0"/>
                    <a:pt x="4112280" y="4440"/>
                    <a:pt x="4112280" y="9917"/>
                  </a:cubicBezTo>
                  <a:lnTo>
                    <a:pt x="4112280" y="2307916"/>
                  </a:lnTo>
                  <a:cubicBezTo>
                    <a:pt x="4112280" y="2310546"/>
                    <a:pt x="4111235" y="2313068"/>
                    <a:pt x="4109375" y="2314928"/>
                  </a:cubicBezTo>
                  <a:cubicBezTo>
                    <a:pt x="4107515" y="2316788"/>
                    <a:pt x="4104993" y="2317832"/>
                    <a:pt x="4102363" y="2317832"/>
                  </a:cubicBezTo>
                  <a:lnTo>
                    <a:pt x="9917" y="2317832"/>
                  </a:lnTo>
                  <a:cubicBezTo>
                    <a:pt x="4440" y="2317832"/>
                    <a:pt x="0" y="2313393"/>
                    <a:pt x="0" y="2307916"/>
                  </a:cubicBezTo>
                  <a:lnTo>
                    <a:pt x="0" y="9917"/>
                  </a:lnTo>
                  <a:cubicBezTo>
                    <a:pt x="0" y="4440"/>
                    <a:pt x="4440" y="0"/>
                    <a:pt x="9917" y="0"/>
                  </a:cubicBezTo>
                  <a:close/>
                </a:path>
              </a:pathLst>
            </a:custGeom>
            <a:solidFill>
              <a:srgbClr val="FCF4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28575"/>
              <a:ext cx="4112279" cy="2346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337094" y="1028700"/>
            <a:ext cx="14956138" cy="8229600"/>
            <a:chOff x="0" y="0"/>
            <a:chExt cx="3939065" cy="2167467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3939065" cy="2167467"/>
            </a:xfrm>
            <a:custGeom>
              <a:avLst/>
              <a:gdLst/>
              <a:ahLst/>
              <a:cxnLst/>
              <a:rect l="l" t="t" r="r" b="b"/>
              <a:pathLst>
                <a:path w="3939065" h="2167467">
                  <a:moveTo>
                    <a:pt x="10353" y="0"/>
                  </a:moveTo>
                  <a:lnTo>
                    <a:pt x="3928713" y="0"/>
                  </a:lnTo>
                  <a:cubicBezTo>
                    <a:pt x="3931458" y="0"/>
                    <a:pt x="3934092" y="1091"/>
                    <a:pt x="3936033" y="3032"/>
                  </a:cubicBezTo>
                  <a:cubicBezTo>
                    <a:pt x="3937975" y="4974"/>
                    <a:pt x="3939065" y="7607"/>
                    <a:pt x="3939065" y="10353"/>
                  </a:cubicBezTo>
                  <a:lnTo>
                    <a:pt x="3939065" y="2157114"/>
                  </a:lnTo>
                  <a:cubicBezTo>
                    <a:pt x="3939065" y="2159860"/>
                    <a:pt x="3937975" y="2162493"/>
                    <a:pt x="3936033" y="2164435"/>
                  </a:cubicBezTo>
                  <a:cubicBezTo>
                    <a:pt x="3934092" y="2166376"/>
                    <a:pt x="3931458" y="2167467"/>
                    <a:pt x="3928713" y="2167467"/>
                  </a:cubicBezTo>
                  <a:lnTo>
                    <a:pt x="10353" y="2167467"/>
                  </a:lnTo>
                  <a:cubicBezTo>
                    <a:pt x="7607" y="2167467"/>
                    <a:pt x="4974" y="2166376"/>
                    <a:pt x="3032" y="2164435"/>
                  </a:cubicBezTo>
                  <a:cubicBezTo>
                    <a:pt x="1091" y="2162493"/>
                    <a:pt x="0" y="2159860"/>
                    <a:pt x="0" y="2157114"/>
                  </a:cubicBezTo>
                  <a:lnTo>
                    <a:pt x="0" y="10353"/>
                  </a:lnTo>
                  <a:cubicBezTo>
                    <a:pt x="0" y="7607"/>
                    <a:pt x="1091" y="4974"/>
                    <a:pt x="3032" y="3032"/>
                  </a:cubicBezTo>
                  <a:cubicBezTo>
                    <a:pt x="4974" y="1091"/>
                    <a:pt x="7607" y="0"/>
                    <a:pt x="103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9FC2B6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28575"/>
              <a:ext cx="3939065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540290" y="1622751"/>
            <a:ext cx="263115" cy="263115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540290" y="2470372"/>
            <a:ext cx="263115" cy="263115"/>
            <a:chOff x="0" y="0"/>
            <a:chExt cx="812800" cy="8128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540290" y="3317993"/>
            <a:ext cx="263115" cy="263115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540290" y="4165614"/>
            <a:ext cx="263115" cy="263115"/>
            <a:chOff x="0" y="0"/>
            <a:chExt cx="812800" cy="8128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540290" y="5013235"/>
            <a:ext cx="263115" cy="263115"/>
            <a:chOff x="0" y="0"/>
            <a:chExt cx="812800" cy="8128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540290" y="5860856"/>
            <a:ext cx="263115" cy="263115"/>
            <a:chOff x="0" y="0"/>
            <a:chExt cx="812800" cy="81280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1540290" y="6708477"/>
            <a:ext cx="263115" cy="263115"/>
            <a:chOff x="0" y="0"/>
            <a:chExt cx="812800" cy="8128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1540290" y="7556097"/>
            <a:ext cx="263115" cy="263115"/>
            <a:chOff x="0" y="0"/>
            <a:chExt cx="812800" cy="81280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1540290" y="8403718"/>
            <a:ext cx="263115" cy="263115"/>
            <a:chOff x="0" y="0"/>
            <a:chExt cx="812800" cy="8128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2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60442" tIns="60442" rIns="60442" bIns="6044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3081185" y="7564542"/>
            <a:ext cx="3563881" cy="648963"/>
            <a:chOff x="0" y="0"/>
            <a:chExt cx="1047470" cy="190739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1047470" cy="190739"/>
            </a:xfrm>
            <a:custGeom>
              <a:avLst/>
              <a:gdLst/>
              <a:ahLst/>
              <a:cxnLst/>
              <a:rect l="l" t="t" r="r" b="b"/>
              <a:pathLst>
                <a:path w="1047470" h="190739">
                  <a:moveTo>
                    <a:pt x="0" y="0"/>
                  </a:moveTo>
                  <a:lnTo>
                    <a:pt x="1047470" y="0"/>
                  </a:lnTo>
                  <a:lnTo>
                    <a:pt x="1047470" y="190739"/>
                  </a:lnTo>
                  <a:lnTo>
                    <a:pt x="0" y="190739"/>
                  </a:lnTo>
                  <a:close/>
                </a:path>
              </a:pathLst>
            </a:custGeom>
            <a:solidFill>
              <a:srgbClr val="FFCF91"/>
            </a:solidFill>
            <a:ln w="28575" cap="sq">
              <a:solidFill>
                <a:srgbClr val="E76262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0" y="-28575"/>
              <a:ext cx="1047470" cy="219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7277377" y="7564542"/>
            <a:ext cx="3418711" cy="612671"/>
            <a:chOff x="0" y="0"/>
            <a:chExt cx="1004803" cy="180072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004803" cy="180072"/>
            </a:xfrm>
            <a:custGeom>
              <a:avLst/>
              <a:gdLst/>
              <a:ahLst/>
              <a:cxnLst/>
              <a:rect l="l" t="t" r="r" b="b"/>
              <a:pathLst>
                <a:path w="1004803" h="180072">
                  <a:moveTo>
                    <a:pt x="0" y="0"/>
                  </a:moveTo>
                  <a:lnTo>
                    <a:pt x="1004803" y="0"/>
                  </a:lnTo>
                  <a:lnTo>
                    <a:pt x="1004803" y="180072"/>
                  </a:lnTo>
                  <a:lnTo>
                    <a:pt x="0" y="180072"/>
                  </a:lnTo>
                  <a:close/>
                </a:path>
              </a:pathLst>
            </a:custGeom>
            <a:solidFill>
              <a:srgbClr val="FFCF91"/>
            </a:solidFill>
            <a:ln w="28575" cap="sq">
              <a:solidFill>
                <a:srgbClr val="E76262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TextBox 94"/>
            <p:cNvSpPr txBox="1"/>
            <p:nvPr/>
          </p:nvSpPr>
          <p:spPr>
            <a:xfrm>
              <a:off x="0" y="-28575"/>
              <a:ext cx="1004803" cy="208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11237335" y="7600834"/>
            <a:ext cx="3636466" cy="612671"/>
            <a:chOff x="0" y="0"/>
            <a:chExt cx="1068804" cy="180072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1068804" cy="180072"/>
            </a:xfrm>
            <a:custGeom>
              <a:avLst/>
              <a:gdLst/>
              <a:ahLst/>
              <a:cxnLst/>
              <a:rect l="l" t="t" r="r" b="b"/>
              <a:pathLst>
                <a:path w="1068804" h="180072">
                  <a:moveTo>
                    <a:pt x="0" y="0"/>
                  </a:moveTo>
                  <a:lnTo>
                    <a:pt x="1068804" y="0"/>
                  </a:lnTo>
                  <a:lnTo>
                    <a:pt x="1068804" y="180072"/>
                  </a:lnTo>
                  <a:lnTo>
                    <a:pt x="0" y="180072"/>
                  </a:lnTo>
                  <a:close/>
                </a:path>
              </a:pathLst>
            </a:custGeom>
            <a:solidFill>
              <a:srgbClr val="FFCF91"/>
            </a:solidFill>
            <a:ln w="28575" cap="sq">
              <a:solidFill>
                <a:srgbClr val="E76262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TextBox 97"/>
            <p:cNvSpPr txBox="1"/>
            <p:nvPr/>
          </p:nvSpPr>
          <p:spPr>
            <a:xfrm>
              <a:off x="0" y="-28575"/>
              <a:ext cx="1068804" cy="208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8" name="Freeform 98"/>
          <p:cNvSpPr/>
          <p:nvPr/>
        </p:nvSpPr>
        <p:spPr>
          <a:xfrm rot="1743030">
            <a:off x="2154814" y="5077690"/>
            <a:ext cx="1070845" cy="926501"/>
          </a:xfrm>
          <a:custGeom>
            <a:avLst/>
            <a:gdLst/>
            <a:ahLst/>
            <a:cxnLst/>
            <a:rect l="l" t="t" r="r" b="b"/>
            <a:pathLst>
              <a:path w="1070845" h="926501">
                <a:moveTo>
                  <a:pt x="0" y="0"/>
                </a:moveTo>
                <a:lnTo>
                  <a:pt x="1070846" y="0"/>
                </a:lnTo>
                <a:lnTo>
                  <a:pt x="1070846" y="926502"/>
                </a:lnTo>
                <a:lnTo>
                  <a:pt x="0" y="926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8022" b="-7533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9" name="Group 99"/>
          <p:cNvGrpSpPr/>
          <p:nvPr/>
        </p:nvGrpSpPr>
        <p:grpSpPr>
          <a:xfrm>
            <a:off x="4937669" y="1625819"/>
            <a:ext cx="8098125" cy="1357143"/>
            <a:chOff x="0" y="0"/>
            <a:chExt cx="2408213" cy="403586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2408213" cy="403586"/>
            </a:xfrm>
            <a:custGeom>
              <a:avLst/>
              <a:gdLst/>
              <a:ahLst/>
              <a:cxnLst/>
              <a:rect l="l" t="t" r="r" b="b"/>
              <a:pathLst>
                <a:path w="2408213" h="403586">
                  <a:moveTo>
                    <a:pt x="95601" y="0"/>
                  </a:moveTo>
                  <a:lnTo>
                    <a:pt x="2312611" y="0"/>
                  </a:lnTo>
                  <a:cubicBezTo>
                    <a:pt x="2337966" y="0"/>
                    <a:pt x="2362283" y="10072"/>
                    <a:pt x="2380212" y="28001"/>
                  </a:cubicBezTo>
                  <a:cubicBezTo>
                    <a:pt x="2398140" y="45930"/>
                    <a:pt x="2408213" y="70246"/>
                    <a:pt x="2408213" y="95601"/>
                  </a:cubicBezTo>
                  <a:lnTo>
                    <a:pt x="2408213" y="307984"/>
                  </a:lnTo>
                  <a:cubicBezTo>
                    <a:pt x="2408213" y="360784"/>
                    <a:pt x="2365410" y="403586"/>
                    <a:pt x="2312611" y="403586"/>
                  </a:cubicBezTo>
                  <a:lnTo>
                    <a:pt x="95601" y="403586"/>
                  </a:lnTo>
                  <a:cubicBezTo>
                    <a:pt x="42802" y="403586"/>
                    <a:pt x="0" y="360784"/>
                    <a:pt x="0" y="307984"/>
                  </a:cubicBezTo>
                  <a:lnTo>
                    <a:pt x="0" y="95601"/>
                  </a:lnTo>
                  <a:cubicBezTo>
                    <a:pt x="0" y="42802"/>
                    <a:pt x="42802" y="0"/>
                    <a:pt x="95601" y="0"/>
                  </a:cubicBezTo>
                  <a:close/>
                </a:path>
              </a:pathLst>
            </a:custGeom>
            <a:solidFill>
              <a:srgbClr val="9DEBD1"/>
            </a:solidFill>
            <a:ln w="47625" cap="rnd">
              <a:solidFill>
                <a:srgbClr val="E76262"/>
              </a:solidFill>
              <a:prstDash val="lgDash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TextBox 101"/>
            <p:cNvSpPr txBox="1"/>
            <p:nvPr/>
          </p:nvSpPr>
          <p:spPr>
            <a:xfrm>
              <a:off x="0" y="-28575"/>
              <a:ext cx="2408213" cy="432161"/>
            </a:xfrm>
            <a:prstGeom prst="rect">
              <a:avLst/>
            </a:prstGeom>
          </p:spPr>
          <p:txBody>
            <a:bodyPr lIns="44991" tIns="44991" rIns="44991" bIns="4499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2" name="Freeform 102"/>
          <p:cNvSpPr/>
          <p:nvPr/>
        </p:nvSpPr>
        <p:spPr>
          <a:xfrm>
            <a:off x="2508032" y="1622751"/>
            <a:ext cx="1750426" cy="1391589"/>
          </a:xfrm>
          <a:custGeom>
            <a:avLst/>
            <a:gdLst/>
            <a:ahLst/>
            <a:cxnLst/>
            <a:rect l="l" t="t" r="r" b="b"/>
            <a:pathLst>
              <a:path w="1750426" h="1391589">
                <a:moveTo>
                  <a:pt x="0" y="0"/>
                </a:moveTo>
                <a:lnTo>
                  <a:pt x="1750426" y="0"/>
                </a:lnTo>
                <a:lnTo>
                  <a:pt x="1750426" y="1391589"/>
                </a:lnTo>
                <a:lnTo>
                  <a:pt x="0" y="1391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3" name="Freeform 103"/>
          <p:cNvSpPr/>
          <p:nvPr/>
        </p:nvSpPr>
        <p:spPr>
          <a:xfrm>
            <a:off x="14321774" y="1690137"/>
            <a:ext cx="1096570" cy="1211071"/>
          </a:xfrm>
          <a:custGeom>
            <a:avLst/>
            <a:gdLst/>
            <a:ahLst/>
            <a:cxnLst/>
            <a:rect l="l" t="t" r="r" b="b"/>
            <a:pathLst>
              <a:path w="1096570" h="1211071">
                <a:moveTo>
                  <a:pt x="0" y="0"/>
                </a:moveTo>
                <a:lnTo>
                  <a:pt x="1096570" y="0"/>
                </a:lnTo>
                <a:lnTo>
                  <a:pt x="1096570" y="1211071"/>
                </a:lnTo>
                <a:lnTo>
                  <a:pt x="0" y="12110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4" name="Freeform 104"/>
          <p:cNvSpPr/>
          <p:nvPr/>
        </p:nvSpPr>
        <p:spPr>
          <a:xfrm>
            <a:off x="7591043" y="4522739"/>
            <a:ext cx="2791377" cy="2676233"/>
          </a:xfrm>
          <a:custGeom>
            <a:avLst/>
            <a:gdLst/>
            <a:ahLst/>
            <a:cxnLst/>
            <a:rect l="l" t="t" r="r" b="b"/>
            <a:pathLst>
              <a:path w="2791377" h="2676233">
                <a:moveTo>
                  <a:pt x="0" y="0"/>
                </a:moveTo>
                <a:lnTo>
                  <a:pt x="2791377" y="0"/>
                </a:lnTo>
                <a:lnTo>
                  <a:pt x="2791377" y="2676233"/>
                </a:lnTo>
                <a:lnTo>
                  <a:pt x="0" y="26762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5" name="Freeform 105"/>
          <p:cNvSpPr/>
          <p:nvPr/>
        </p:nvSpPr>
        <p:spPr>
          <a:xfrm>
            <a:off x="11806119" y="4238979"/>
            <a:ext cx="2346209" cy="2986344"/>
          </a:xfrm>
          <a:custGeom>
            <a:avLst/>
            <a:gdLst/>
            <a:ahLst/>
            <a:cxnLst/>
            <a:rect l="l" t="t" r="r" b="b"/>
            <a:pathLst>
              <a:path w="2346209" h="2986344">
                <a:moveTo>
                  <a:pt x="0" y="0"/>
                </a:moveTo>
                <a:lnTo>
                  <a:pt x="2346209" y="0"/>
                </a:lnTo>
                <a:lnTo>
                  <a:pt x="2346209" y="2986344"/>
                </a:lnTo>
                <a:lnTo>
                  <a:pt x="0" y="29863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25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6" name="Freeform 106"/>
          <p:cNvSpPr/>
          <p:nvPr/>
        </p:nvSpPr>
        <p:spPr>
          <a:xfrm>
            <a:off x="3383245" y="4436404"/>
            <a:ext cx="2861571" cy="2700607"/>
          </a:xfrm>
          <a:custGeom>
            <a:avLst/>
            <a:gdLst/>
            <a:ahLst/>
            <a:cxnLst/>
            <a:rect l="l" t="t" r="r" b="b"/>
            <a:pathLst>
              <a:path w="2861571" h="2700607">
                <a:moveTo>
                  <a:pt x="0" y="0"/>
                </a:moveTo>
                <a:lnTo>
                  <a:pt x="2861570" y="0"/>
                </a:lnTo>
                <a:lnTo>
                  <a:pt x="2861570" y="2700607"/>
                </a:lnTo>
                <a:lnTo>
                  <a:pt x="0" y="27006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7" name="TextBox 107"/>
          <p:cNvSpPr txBox="1"/>
          <p:nvPr/>
        </p:nvSpPr>
        <p:spPr>
          <a:xfrm>
            <a:off x="7934322" y="3485858"/>
            <a:ext cx="1830648" cy="753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19"/>
              </a:lnSpc>
              <a:spcBef>
                <a:spcPct val="0"/>
              </a:spcBef>
            </a:pPr>
            <a:r>
              <a:rPr lang="en-US" sz="3079">
                <a:solidFill>
                  <a:srgbClr val="503D36"/>
                </a:solidFill>
                <a:latin typeface="Sniglet"/>
                <a:ea typeface="Sniglet"/>
                <a:cs typeface="Sniglet"/>
                <a:sym typeface="Sniglet"/>
              </a:rPr>
              <a:t>22028214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12003345" y="3476334"/>
            <a:ext cx="1866466" cy="761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19"/>
              </a:lnSpc>
              <a:spcBef>
                <a:spcPct val="0"/>
              </a:spcBef>
            </a:pPr>
            <a:r>
              <a:rPr lang="en-US" sz="3079">
                <a:solidFill>
                  <a:srgbClr val="503D36"/>
                </a:solidFill>
                <a:latin typeface="Sniglet"/>
                <a:ea typeface="Sniglet"/>
                <a:cs typeface="Sniglet"/>
                <a:sym typeface="Sniglet"/>
              </a:rPr>
              <a:t>20020152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3334762" y="7586079"/>
            <a:ext cx="3056727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503D36"/>
                </a:solidFill>
                <a:latin typeface="Sniglet"/>
                <a:ea typeface="Sniglet"/>
                <a:cs typeface="Sniglet"/>
                <a:sym typeface="Sniglet"/>
              </a:rPr>
              <a:t>Đào</a:t>
            </a:r>
            <a:r>
              <a:rPr lang="en-US" sz="2799" dirty="0">
                <a:solidFill>
                  <a:srgbClr val="503D36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2799" dirty="0" err="1">
                <a:solidFill>
                  <a:srgbClr val="503D36"/>
                </a:solidFill>
                <a:latin typeface="Sniglet"/>
                <a:ea typeface="Sniglet"/>
                <a:cs typeface="Sniglet"/>
                <a:sym typeface="Sniglet"/>
              </a:rPr>
              <a:t>Thị</a:t>
            </a:r>
            <a:r>
              <a:rPr lang="en-US" sz="2799" dirty="0">
                <a:solidFill>
                  <a:srgbClr val="503D36"/>
                </a:solidFill>
                <a:latin typeface="Sniglet"/>
                <a:ea typeface="Sniglet"/>
                <a:cs typeface="Sniglet"/>
                <a:sym typeface="Sniglet"/>
              </a:rPr>
              <a:t> Bình An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7446550" y="7586079"/>
            <a:ext cx="3080363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799" dirty="0">
                <a:solidFill>
                  <a:srgbClr val="503D36"/>
                </a:solidFill>
                <a:latin typeface="Sniglet"/>
                <a:ea typeface="Sniglet"/>
                <a:cs typeface="Sniglet"/>
                <a:sym typeface="Sniglet"/>
              </a:rPr>
              <a:t>Bùi </a:t>
            </a:r>
            <a:r>
              <a:rPr lang="en-US" sz="2799" dirty="0" err="1">
                <a:solidFill>
                  <a:srgbClr val="503D36"/>
                </a:solidFill>
                <a:latin typeface="Sniglet"/>
                <a:ea typeface="Sniglet"/>
                <a:cs typeface="Sniglet"/>
                <a:sym typeface="Sniglet"/>
              </a:rPr>
              <a:t>Thị</a:t>
            </a:r>
            <a:r>
              <a:rPr lang="en-US" sz="2799" dirty="0">
                <a:solidFill>
                  <a:srgbClr val="503D36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2799" dirty="0" err="1">
                <a:solidFill>
                  <a:srgbClr val="503D36"/>
                </a:solidFill>
                <a:latin typeface="Sniglet"/>
                <a:ea typeface="Sniglet"/>
                <a:cs typeface="Sniglet"/>
                <a:sym typeface="Sniglet"/>
              </a:rPr>
              <a:t>Huyền</a:t>
            </a:r>
            <a:r>
              <a:rPr lang="en-US" sz="2799" dirty="0">
                <a:solidFill>
                  <a:srgbClr val="503D36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2799" dirty="0" err="1">
                <a:solidFill>
                  <a:srgbClr val="503D36"/>
                </a:solidFill>
                <a:latin typeface="Sniglet"/>
                <a:ea typeface="Sniglet"/>
                <a:cs typeface="Sniglet"/>
                <a:sym typeface="Sniglet"/>
              </a:rPr>
              <a:t>Tâm</a:t>
            </a:r>
            <a:endParaRPr lang="en-US" sz="2799" dirty="0">
              <a:solidFill>
                <a:srgbClr val="503D36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1" name="TextBox 111"/>
          <p:cNvSpPr txBox="1"/>
          <p:nvPr/>
        </p:nvSpPr>
        <p:spPr>
          <a:xfrm>
            <a:off x="11377662" y="7611455"/>
            <a:ext cx="3316264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503D36"/>
                </a:solidFill>
                <a:latin typeface="Sniglet"/>
                <a:ea typeface="Sniglet"/>
                <a:cs typeface="Sniglet"/>
                <a:sym typeface="Sniglet"/>
              </a:rPr>
              <a:t>Đoàn</a:t>
            </a:r>
            <a:r>
              <a:rPr lang="en-US" sz="2799" dirty="0">
                <a:solidFill>
                  <a:srgbClr val="503D36"/>
                </a:solidFill>
                <a:latin typeface="Sniglet"/>
                <a:ea typeface="Sniglet"/>
                <a:cs typeface="Sniglet"/>
                <a:sym typeface="Sniglet"/>
              </a:rPr>
              <a:t> Minh </a:t>
            </a:r>
            <a:r>
              <a:rPr lang="en-US" sz="2799" dirty="0" err="1">
                <a:solidFill>
                  <a:srgbClr val="503D36"/>
                </a:solidFill>
                <a:latin typeface="Sniglet"/>
                <a:ea typeface="Sniglet"/>
                <a:cs typeface="Sniglet"/>
                <a:sym typeface="Sniglet"/>
              </a:rPr>
              <a:t>Quân</a:t>
            </a:r>
            <a:endParaRPr lang="en-US" sz="2799" dirty="0">
              <a:solidFill>
                <a:srgbClr val="503D36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2" name="TextBox 112"/>
          <p:cNvSpPr txBox="1"/>
          <p:nvPr/>
        </p:nvSpPr>
        <p:spPr>
          <a:xfrm>
            <a:off x="3766895" y="3522671"/>
            <a:ext cx="1924546" cy="77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19"/>
              </a:lnSpc>
              <a:spcBef>
                <a:spcPct val="0"/>
              </a:spcBef>
            </a:pPr>
            <a:r>
              <a:rPr lang="en-US" sz="3079" dirty="0">
                <a:solidFill>
                  <a:srgbClr val="503D36"/>
                </a:solidFill>
                <a:latin typeface="Sniglet"/>
                <a:ea typeface="Sniglet"/>
                <a:cs typeface="Sniglet"/>
                <a:sym typeface="Sniglet"/>
              </a:rPr>
              <a:t>22028326</a:t>
            </a:r>
          </a:p>
        </p:txBody>
      </p:sp>
      <p:grpSp>
        <p:nvGrpSpPr>
          <p:cNvPr id="113" name="Group 113"/>
          <p:cNvGrpSpPr/>
          <p:nvPr/>
        </p:nvGrpSpPr>
        <p:grpSpPr>
          <a:xfrm>
            <a:off x="594866" y="1690137"/>
            <a:ext cx="1232729" cy="7134324"/>
            <a:chOff x="0" y="0"/>
            <a:chExt cx="1643639" cy="9512432"/>
          </a:xfrm>
        </p:grpSpPr>
        <p:sp>
          <p:nvSpPr>
            <p:cNvPr id="114" name="TextBox 114"/>
            <p:cNvSpPr txBox="1"/>
            <p:nvPr/>
          </p:nvSpPr>
          <p:spPr>
            <a:xfrm rot="5400000">
              <a:off x="660444" y="-660444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15" name="TextBox 115"/>
            <p:cNvSpPr txBox="1"/>
            <p:nvPr/>
          </p:nvSpPr>
          <p:spPr>
            <a:xfrm rot="5400000">
              <a:off x="660444" y="469216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16" name="TextBox 116"/>
            <p:cNvSpPr txBox="1"/>
            <p:nvPr/>
          </p:nvSpPr>
          <p:spPr>
            <a:xfrm rot="5400000">
              <a:off x="660444" y="1598876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17" name="TextBox 117"/>
            <p:cNvSpPr txBox="1"/>
            <p:nvPr/>
          </p:nvSpPr>
          <p:spPr>
            <a:xfrm rot="5400000">
              <a:off x="660444" y="2728537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18" name="TextBox 118"/>
            <p:cNvSpPr txBox="1"/>
            <p:nvPr/>
          </p:nvSpPr>
          <p:spPr>
            <a:xfrm rot="5400000">
              <a:off x="660444" y="3858197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19" name="TextBox 119"/>
            <p:cNvSpPr txBox="1"/>
            <p:nvPr/>
          </p:nvSpPr>
          <p:spPr>
            <a:xfrm rot="5400000">
              <a:off x="660444" y="4987857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20" name="TextBox 120"/>
            <p:cNvSpPr txBox="1"/>
            <p:nvPr/>
          </p:nvSpPr>
          <p:spPr>
            <a:xfrm rot="5400000">
              <a:off x="660444" y="6117518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21" name="TextBox 121"/>
            <p:cNvSpPr txBox="1"/>
            <p:nvPr/>
          </p:nvSpPr>
          <p:spPr>
            <a:xfrm rot="5400000">
              <a:off x="660444" y="7247178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22" name="TextBox 122"/>
            <p:cNvSpPr txBox="1"/>
            <p:nvPr/>
          </p:nvSpPr>
          <p:spPr>
            <a:xfrm rot="5400000">
              <a:off x="660444" y="8376838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</p:grpSp>
      <p:sp>
        <p:nvSpPr>
          <p:cNvPr id="123" name="TextBox 123"/>
          <p:cNvSpPr txBox="1"/>
          <p:nvPr/>
        </p:nvSpPr>
        <p:spPr>
          <a:xfrm>
            <a:off x="5478677" y="1922145"/>
            <a:ext cx="7016109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en-US" sz="5799" dirty="0">
                <a:solidFill>
                  <a:srgbClr val="503D36"/>
                </a:solidFill>
                <a:latin typeface="More Sugar"/>
                <a:ea typeface="More Sugar"/>
                <a:cs typeface="More Sugar"/>
                <a:sym typeface="More Sugar"/>
              </a:rPr>
              <a:t>MEET THE TEAM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6247" y="420113"/>
            <a:ext cx="2636884" cy="947854"/>
            <a:chOff x="0" y="0"/>
            <a:chExt cx="3515845" cy="12638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8107" cy="1183552"/>
            </a:xfrm>
            <a:custGeom>
              <a:avLst/>
              <a:gdLst/>
              <a:ahLst/>
              <a:cxnLst/>
              <a:rect l="l" t="t" r="r" b="b"/>
              <a:pathLst>
                <a:path w="908107" h="1183552">
                  <a:moveTo>
                    <a:pt x="0" y="0"/>
                  </a:moveTo>
                  <a:lnTo>
                    <a:pt x="908107" y="0"/>
                  </a:lnTo>
                  <a:lnTo>
                    <a:pt x="908107" y="1183552"/>
                  </a:lnTo>
                  <a:lnTo>
                    <a:pt x="0" y="118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24150" y="9525"/>
              <a:ext cx="2491695" cy="125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3"/>
                </a:lnSpc>
              </a:pPr>
              <a:r>
                <a:rPr lang="en-US" sz="3190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Nomad Team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71699" y="2076200"/>
            <a:ext cx="4453219" cy="942362"/>
            <a:chOff x="0" y="0"/>
            <a:chExt cx="5937625" cy="125648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937625" cy="1256482"/>
              <a:chOff x="0" y="0"/>
              <a:chExt cx="1712087" cy="36230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12087" cy="362301"/>
              </a:xfrm>
              <a:custGeom>
                <a:avLst/>
                <a:gdLst/>
                <a:ahLst/>
                <a:cxnLst/>
                <a:rect l="l" t="t" r="r" b="b"/>
                <a:pathLst>
                  <a:path w="1712087" h="362301">
                    <a:moveTo>
                      <a:pt x="173850" y="0"/>
                    </a:moveTo>
                    <a:lnTo>
                      <a:pt x="1538237" y="0"/>
                    </a:lnTo>
                    <a:cubicBezTo>
                      <a:pt x="1634252" y="0"/>
                      <a:pt x="1712087" y="77835"/>
                      <a:pt x="1712087" y="173850"/>
                    </a:cubicBezTo>
                    <a:lnTo>
                      <a:pt x="1712087" y="188451"/>
                    </a:lnTo>
                    <a:cubicBezTo>
                      <a:pt x="1712087" y="284466"/>
                      <a:pt x="1634252" y="362301"/>
                      <a:pt x="1538237" y="362301"/>
                    </a:cubicBezTo>
                    <a:lnTo>
                      <a:pt x="173850" y="362301"/>
                    </a:lnTo>
                    <a:cubicBezTo>
                      <a:pt x="77835" y="362301"/>
                      <a:pt x="0" y="284466"/>
                      <a:pt x="0" y="188451"/>
                    </a:cubicBezTo>
                    <a:lnTo>
                      <a:pt x="0" y="173850"/>
                    </a:lnTo>
                    <a:cubicBezTo>
                      <a:pt x="0" y="77835"/>
                      <a:pt x="77835" y="0"/>
                      <a:pt x="1738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712087" cy="4004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4284" y="61683"/>
              <a:ext cx="3137846" cy="960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47"/>
                </a:lnSpc>
              </a:pPr>
              <a:r>
                <a:rPr lang="en-US" sz="4319" b="1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Step 3: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44688" y="3834567"/>
            <a:ext cx="3729384" cy="581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34"/>
              </a:lnSpc>
            </a:pPr>
            <a:r>
              <a:rPr lang="en-US" sz="15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 Stratified K-Fold cross-validation, splits the data into 10 parts </a:t>
            </a:r>
          </a:p>
        </p:txBody>
      </p:sp>
      <p:sp>
        <p:nvSpPr>
          <p:cNvPr id="11" name="Freeform 11"/>
          <p:cNvSpPr/>
          <p:nvPr/>
        </p:nvSpPr>
        <p:spPr>
          <a:xfrm>
            <a:off x="8705340" y="3289838"/>
            <a:ext cx="8553960" cy="4768833"/>
          </a:xfrm>
          <a:custGeom>
            <a:avLst/>
            <a:gdLst/>
            <a:ahLst/>
            <a:cxnLst/>
            <a:rect l="l" t="t" r="r" b="b"/>
            <a:pathLst>
              <a:path w="8553960" h="4768833">
                <a:moveTo>
                  <a:pt x="0" y="0"/>
                </a:moveTo>
                <a:lnTo>
                  <a:pt x="8553960" y="0"/>
                </a:lnTo>
                <a:lnTo>
                  <a:pt x="8553960" y="4768832"/>
                </a:lnTo>
                <a:lnTo>
                  <a:pt x="0" y="4768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5691651" y="3723412"/>
            <a:ext cx="5785539" cy="495331"/>
            <a:chOff x="0" y="0"/>
            <a:chExt cx="7714051" cy="660442"/>
          </a:xfrm>
        </p:grpSpPr>
        <p:sp>
          <p:nvSpPr>
            <p:cNvPr id="13" name="AutoShape 13"/>
            <p:cNvSpPr/>
            <p:nvPr/>
          </p:nvSpPr>
          <p:spPr>
            <a:xfrm flipV="1">
              <a:off x="113" y="614383"/>
              <a:ext cx="2228351" cy="39709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AutoShape 14"/>
            <p:cNvSpPr/>
            <p:nvPr/>
          </p:nvSpPr>
          <p:spPr>
            <a:xfrm flipH="1">
              <a:off x="2228464" y="9257"/>
              <a:ext cx="476490" cy="605126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AutoShape 15"/>
            <p:cNvSpPr/>
            <p:nvPr/>
          </p:nvSpPr>
          <p:spPr>
            <a:xfrm flipH="1">
              <a:off x="2704955" y="6350"/>
              <a:ext cx="5009097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AutoShape 16"/>
          <p:cNvSpPr/>
          <p:nvPr/>
        </p:nvSpPr>
        <p:spPr>
          <a:xfrm>
            <a:off x="4774561" y="8566490"/>
            <a:ext cx="1622901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flipH="1">
            <a:off x="6397547" y="7774766"/>
            <a:ext cx="292478" cy="806615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H="1" flipV="1">
            <a:off x="6693767" y="7771820"/>
            <a:ext cx="3516638" cy="2946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3976432" y="6576691"/>
            <a:ext cx="6233973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5813358" y="7429178"/>
            <a:ext cx="439704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554910" y="592730"/>
            <a:ext cx="16533065" cy="118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7"/>
              </a:lnSpc>
            </a:pPr>
            <a:r>
              <a:rPr lang="en-US" sz="12027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Model Implementation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27179" y="2235195"/>
            <a:ext cx="3372358" cy="567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2"/>
              </a:lnSpc>
            </a:pPr>
            <a:r>
              <a:rPr lang="en-US" sz="34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Model Training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54910" y="6373663"/>
            <a:ext cx="2142228" cy="33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7"/>
              </a:lnSpc>
            </a:pPr>
            <a:r>
              <a:rPr lang="en-US" sz="18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training each fold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89103" y="7152673"/>
            <a:ext cx="2890305" cy="54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2"/>
              </a:lnSpc>
            </a:pPr>
            <a:r>
              <a:rPr lang="en-US" sz="146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store predictions on the validation data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89103" y="8265718"/>
            <a:ext cx="1985457" cy="55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84"/>
              </a:lnSpc>
            </a:pPr>
            <a:r>
              <a:rPr lang="en-US" sz="14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store predictions on the test data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6247" y="420113"/>
            <a:ext cx="2636884" cy="947854"/>
            <a:chOff x="0" y="0"/>
            <a:chExt cx="3515845" cy="12638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8107" cy="1183552"/>
            </a:xfrm>
            <a:custGeom>
              <a:avLst/>
              <a:gdLst/>
              <a:ahLst/>
              <a:cxnLst/>
              <a:rect l="l" t="t" r="r" b="b"/>
              <a:pathLst>
                <a:path w="908107" h="1183552">
                  <a:moveTo>
                    <a:pt x="0" y="0"/>
                  </a:moveTo>
                  <a:lnTo>
                    <a:pt x="908107" y="0"/>
                  </a:lnTo>
                  <a:lnTo>
                    <a:pt x="908107" y="1183552"/>
                  </a:lnTo>
                  <a:lnTo>
                    <a:pt x="0" y="118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24150" y="9525"/>
              <a:ext cx="2491695" cy="125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3"/>
                </a:lnSpc>
              </a:pPr>
              <a:r>
                <a:rPr lang="en-US" sz="3190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Nomad Team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71699" y="2076200"/>
            <a:ext cx="4453219" cy="942362"/>
            <a:chOff x="0" y="0"/>
            <a:chExt cx="5937625" cy="125648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937625" cy="1256482"/>
              <a:chOff x="0" y="0"/>
              <a:chExt cx="1712087" cy="36230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12087" cy="362301"/>
              </a:xfrm>
              <a:custGeom>
                <a:avLst/>
                <a:gdLst/>
                <a:ahLst/>
                <a:cxnLst/>
                <a:rect l="l" t="t" r="r" b="b"/>
                <a:pathLst>
                  <a:path w="1712087" h="362301">
                    <a:moveTo>
                      <a:pt x="173850" y="0"/>
                    </a:moveTo>
                    <a:lnTo>
                      <a:pt x="1538237" y="0"/>
                    </a:lnTo>
                    <a:cubicBezTo>
                      <a:pt x="1634252" y="0"/>
                      <a:pt x="1712087" y="77835"/>
                      <a:pt x="1712087" y="173850"/>
                    </a:cubicBezTo>
                    <a:lnTo>
                      <a:pt x="1712087" y="188451"/>
                    </a:lnTo>
                    <a:cubicBezTo>
                      <a:pt x="1712087" y="284466"/>
                      <a:pt x="1634252" y="362301"/>
                      <a:pt x="1538237" y="362301"/>
                    </a:cubicBezTo>
                    <a:lnTo>
                      <a:pt x="173850" y="362301"/>
                    </a:lnTo>
                    <a:cubicBezTo>
                      <a:pt x="77835" y="362301"/>
                      <a:pt x="0" y="284466"/>
                      <a:pt x="0" y="188451"/>
                    </a:cubicBezTo>
                    <a:lnTo>
                      <a:pt x="0" y="173850"/>
                    </a:lnTo>
                    <a:cubicBezTo>
                      <a:pt x="0" y="77835"/>
                      <a:pt x="77835" y="0"/>
                      <a:pt x="1738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712087" cy="4004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4284" y="61682"/>
              <a:ext cx="3137847" cy="945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47"/>
                </a:lnSpc>
              </a:pPr>
              <a:r>
                <a:rPr lang="en-US" sz="431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Step 4: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8075072" y="6067975"/>
            <a:ext cx="9410763" cy="3611380"/>
          </a:xfrm>
          <a:custGeom>
            <a:avLst/>
            <a:gdLst/>
            <a:ahLst/>
            <a:cxnLst/>
            <a:rect l="l" t="t" r="r" b="b"/>
            <a:pathLst>
              <a:path w="9410763" h="3611380">
                <a:moveTo>
                  <a:pt x="0" y="0"/>
                </a:moveTo>
                <a:lnTo>
                  <a:pt x="9410763" y="0"/>
                </a:lnTo>
                <a:lnTo>
                  <a:pt x="9410763" y="3611380"/>
                </a:lnTo>
                <a:lnTo>
                  <a:pt x="0" y="361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190870" y="3293678"/>
            <a:ext cx="11294965" cy="2505274"/>
          </a:xfrm>
          <a:custGeom>
            <a:avLst/>
            <a:gdLst/>
            <a:ahLst/>
            <a:cxnLst/>
            <a:rect l="l" t="t" r="r" b="b"/>
            <a:pathLst>
              <a:path w="11294965" h="2505274">
                <a:moveTo>
                  <a:pt x="0" y="0"/>
                </a:moveTo>
                <a:lnTo>
                  <a:pt x="11294965" y="0"/>
                </a:lnTo>
                <a:lnTo>
                  <a:pt x="11294965" y="2505274"/>
                </a:lnTo>
                <a:lnTo>
                  <a:pt x="0" y="2505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400000">
            <a:off x="6493959" y="6137247"/>
            <a:ext cx="1919409" cy="1242817"/>
          </a:xfrm>
          <a:custGeom>
            <a:avLst/>
            <a:gdLst/>
            <a:ahLst/>
            <a:cxnLst/>
            <a:rect l="l" t="t" r="r" b="b"/>
            <a:pathLst>
              <a:path w="1919409" h="1242817">
                <a:moveTo>
                  <a:pt x="0" y="0"/>
                </a:moveTo>
                <a:lnTo>
                  <a:pt x="1919409" y="0"/>
                </a:lnTo>
                <a:lnTo>
                  <a:pt x="1919409" y="1242817"/>
                </a:lnTo>
                <a:lnTo>
                  <a:pt x="0" y="1242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54910" y="592730"/>
            <a:ext cx="16533065" cy="118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7"/>
              </a:lnSpc>
            </a:pPr>
            <a:r>
              <a:rPr lang="en-US" sz="12027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Model Implementation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27179" y="2235195"/>
            <a:ext cx="5694264" cy="534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Optimization &amp; Evaluation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3044" y="3644143"/>
            <a:ext cx="5202861" cy="1904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4020" lvl="1" indent="-182010" algn="l">
              <a:lnSpc>
                <a:spcPts val="2579"/>
              </a:lnSpc>
              <a:buFont typeface="Arial"/>
              <a:buChar char="•"/>
            </a:pPr>
            <a:r>
              <a:rPr lang="en-US" sz="16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After training, predictions are rounded into discrete values using the</a:t>
            </a:r>
            <a:r>
              <a:rPr lang="en-US" sz="1686">
                <a:solidFill>
                  <a:srgbClr val="FFF6B9"/>
                </a:solidFill>
                <a:latin typeface="Canva Sans"/>
                <a:ea typeface="Canva Sans"/>
                <a:cs typeface="Canva Sans"/>
                <a:sym typeface="Canva Sans"/>
              </a:rPr>
              <a:t> threshold_Rounder</a:t>
            </a:r>
            <a:r>
              <a:rPr lang="en-US" sz="16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function. </a:t>
            </a:r>
          </a:p>
          <a:p>
            <a:pPr marL="364020" lvl="1" indent="-182010" algn="l">
              <a:lnSpc>
                <a:spcPts val="2579"/>
              </a:lnSpc>
              <a:buFont typeface="Arial"/>
              <a:buChar char="•"/>
            </a:pPr>
            <a:r>
              <a:rPr lang="en-US" sz="1686">
                <a:solidFill>
                  <a:srgbClr val="FFF6B9"/>
                </a:solidFill>
                <a:latin typeface="Canva Sans"/>
                <a:ea typeface="Canva Sans"/>
                <a:cs typeface="Canva Sans"/>
                <a:sym typeface="Canva Sans"/>
              </a:rPr>
              <a:t>“minimize</a:t>
            </a:r>
            <a:r>
              <a:rPr lang="en-US" sz="16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” function optimizes thresholds with the Nelder-Mead method to maximize the Kappa score (minimize negative kappa) .</a:t>
            </a:r>
          </a:p>
        </p:txBody>
      </p:sp>
      <p:sp>
        <p:nvSpPr>
          <p:cNvPr id="16" name="AutoShape 16"/>
          <p:cNvSpPr/>
          <p:nvPr/>
        </p:nvSpPr>
        <p:spPr>
          <a:xfrm>
            <a:off x="3622742" y="6797818"/>
            <a:ext cx="5590627" cy="4762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28700" y="6582196"/>
            <a:ext cx="2594042" cy="30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3"/>
              </a:lnSpc>
            </a:pPr>
            <a:r>
              <a:rPr lang="en-US" sz="17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calculate QWK </a:t>
            </a:r>
          </a:p>
        </p:txBody>
      </p:sp>
      <p:sp>
        <p:nvSpPr>
          <p:cNvPr id="18" name="AutoShape 18"/>
          <p:cNvSpPr/>
          <p:nvPr/>
        </p:nvSpPr>
        <p:spPr>
          <a:xfrm>
            <a:off x="3377091" y="7416128"/>
            <a:ext cx="5590627" cy="4762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783044" y="7144666"/>
            <a:ext cx="2594042" cy="635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3"/>
              </a:lnSpc>
            </a:pPr>
            <a:r>
              <a:rPr lang="en-US" sz="17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round value to threshold 0-3 (sii)</a:t>
            </a:r>
          </a:p>
        </p:txBody>
      </p:sp>
      <p:sp>
        <p:nvSpPr>
          <p:cNvPr id="20" name="AutoShape 20"/>
          <p:cNvSpPr/>
          <p:nvPr/>
        </p:nvSpPr>
        <p:spPr>
          <a:xfrm>
            <a:off x="4438735" y="8709010"/>
            <a:ext cx="4076577" cy="70179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844688" y="8437548"/>
            <a:ext cx="2594042" cy="635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3"/>
              </a:lnSpc>
            </a:pPr>
            <a:r>
              <a:rPr lang="en-US" sz="17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evaluate negative kappa after rounded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6247" y="420113"/>
            <a:ext cx="2636884" cy="947854"/>
            <a:chOff x="0" y="0"/>
            <a:chExt cx="3515845" cy="12638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8107" cy="1183552"/>
            </a:xfrm>
            <a:custGeom>
              <a:avLst/>
              <a:gdLst/>
              <a:ahLst/>
              <a:cxnLst/>
              <a:rect l="l" t="t" r="r" b="b"/>
              <a:pathLst>
                <a:path w="908107" h="1183552">
                  <a:moveTo>
                    <a:pt x="0" y="0"/>
                  </a:moveTo>
                  <a:lnTo>
                    <a:pt x="908107" y="0"/>
                  </a:lnTo>
                  <a:lnTo>
                    <a:pt x="908107" y="1183552"/>
                  </a:lnTo>
                  <a:lnTo>
                    <a:pt x="0" y="118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24150" y="9525"/>
              <a:ext cx="2491695" cy="125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3"/>
                </a:lnSpc>
              </a:pPr>
              <a:r>
                <a:rPr lang="en-US" sz="3190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Nomad Team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71699" y="2076200"/>
            <a:ext cx="4453219" cy="942362"/>
            <a:chOff x="0" y="0"/>
            <a:chExt cx="5937625" cy="125648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937625" cy="1256482"/>
              <a:chOff x="0" y="0"/>
              <a:chExt cx="1712087" cy="36230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12087" cy="362301"/>
              </a:xfrm>
              <a:custGeom>
                <a:avLst/>
                <a:gdLst/>
                <a:ahLst/>
                <a:cxnLst/>
                <a:rect l="l" t="t" r="r" b="b"/>
                <a:pathLst>
                  <a:path w="1712087" h="362301">
                    <a:moveTo>
                      <a:pt x="173850" y="0"/>
                    </a:moveTo>
                    <a:lnTo>
                      <a:pt x="1538237" y="0"/>
                    </a:lnTo>
                    <a:cubicBezTo>
                      <a:pt x="1634252" y="0"/>
                      <a:pt x="1712087" y="77835"/>
                      <a:pt x="1712087" y="173850"/>
                    </a:cubicBezTo>
                    <a:lnTo>
                      <a:pt x="1712087" y="188451"/>
                    </a:lnTo>
                    <a:cubicBezTo>
                      <a:pt x="1712087" y="284466"/>
                      <a:pt x="1634252" y="362301"/>
                      <a:pt x="1538237" y="362301"/>
                    </a:cubicBezTo>
                    <a:lnTo>
                      <a:pt x="173850" y="362301"/>
                    </a:lnTo>
                    <a:cubicBezTo>
                      <a:pt x="77835" y="362301"/>
                      <a:pt x="0" y="284466"/>
                      <a:pt x="0" y="188451"/>
                    </a:cubicBezTo>
                    <a:lnTo>
                      <a:pt x="0" y="173850"/>
                    </a:lnTo>
                    <a:cubicBezTo>
                      <a:pt x="0" y="77835"/>
                      <a:pt x="77835" y="0"/>
                      <a:pt x="1738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712087" cy="4004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4284" y="61682"/>
              <a:ext cx="3137847" cy="945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47"/>
                </a:lnSpc>
              </a:pPr>
              <a:r>
                <a:rPr lang="en-US" sz="431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Step 5: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285797" y="3165326"/>
            <a:ext cx="10283500" cy="6092974"/>
          </a:xfrm>
          <a:custGeom>
            <a:avLst/>
            <a:gdLst/>
            <a:ahLst/>
            <a:cxnLst/>
            <a:rect l="l" t="t" r="r" b="b"/>
            <a:pathLst>
              <a:path w="10283500" h="6092974">
                <a:moveTo>
                  <a:pt x="0" y="0"/>
                </a:moveTo>
                <a:lnTo>
                  <a:pt x="10283500" y="0"/>
                </a:lnTo>
                <a:lnTo>
                  <a:pt x="10283500" y="6092974"/>
                </a:lnTo>
                <a:lnTo>
                  <a:pt x="0" y="6092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54910" y="592730"/>
            <a:ext cx="16533065" cy="118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7"/>
              </a:lnSpc>
            </a:pPr>
            <a:r>
              <a:rPr lang="en-US" sz="12027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Model Implementation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70545" y="2251502"/>
            <a:ext cx="6883574" cy="534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Final Predictions and Submission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102347"/>
            <a:ext cx="4760173" cy="3166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Optimal thresholds are used to make final test predictions. Predictions are averaged across folds, rounded with the optimized thresholds, and saved in the required submission format.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641244" cy="10424160"/>
          </a:xfrm>
          <a:custGeom>
            <a:avLst/>
            <a:gdLst/>
            <a:ahLst/>
            <a:cxnLst/>
            <a:rect l="l" t="t" r="r" b="b"/>
            <a:pathLst>
              <a:path w="18641244" h="10424160">
                <a:moveTo>
                  <a:pt x="0" y="0"/>
                </a:moveTo>
                <a:lnTo>
                  <a:pt x="18641244" y="0"/>
                </a:lnTo>
                <a:lnTo>
                  <a:pt x="18641244" y="10424160"/>
                </a:lnTo>
                <a:lnTo>
                  <a:pt x="0" y="10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5" b="-96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598220" y="-5243202"/>
            <a:ext cx="10086047" cy="10086047"/>
          </a:xfrm>
          <a:custGeom>
            <a:avLst/>
            <a:gdLst/>
            <a:ahLst/>
            <a:cxnLst/>
            <a:rect l="l" t="t" r="r" b="b"/>
            <a:pathLst>
              <a:path w="10086047" h="10086047">
                <a:moveTo>
                  <a:pt x="0" y="0"/>
                </a:moveTo>
                <a:lnTo>
                  <a:pt x="10086047" y="0"/>
                </a:lnTo>
                <a:lnTo>
                  <a:pt x="10086047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014324" y="6871514"/>
            <a:ext cx="10086047" cy="10086047"/>
          </a:xfrm>
          <a:custGeom>
            <a:avLst/>
            <a:gdLst/>
            <a:ahLst/>
            <a:cxnLst/>
            <a:rect l="l" t="t" r="r" b="b"/>
            <a:pathLst>
              <a:path w="10086047" h="10086047">
                <a:moveTo>
                  <a:pt x="0" y="0"/>
                </a:moveTo>
                <a:lnTo>
                  <a:pt x="10086048" y="0"/>
                </a:lnTo>
                <a:lnTo>
                  <a:pt x="10086048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1642436" y="-617129"/>
            <a:ext cx="19930436" cy="11245985"/>
            <a:chOff x="0" y="0"/>
            <a:chExt cx="5249168" cy="29619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49168" cy="2961906"/>
            </a:xfrm>
            <a:custGeom>
              <a:avLst/>
              <a:gdLst/>
              <a:ahLst/>
              <a:cxnLst/>
              <a:rect l="l" t="t" r="r" b="b"/>
              <a:pathLst>
                <a:path w="5249168" h="2961906">
                  <a:moveTo>
                    <a:pt x="19811" y="0"/>
                  </a:moveTo>
                  <a:lnTo>
                    <a:pt x="5229358" y="0"/>
                  </a:lnTo>
                  <a:cubicBezTo>
                    <a:pt x="5234612" y="0"/>
                    <a:pt x="5239651" y="2087"/>
                    <a:pt x="5243366" y="5802"/>
                  </a:cubicBezTo>
                  <a:cubicBezTo>
                    <a:pt x="5247081" y="9518"/>
                    <a:pt x="5249168" y="14557"/>
                    <a:pt x="5249168" y="19811"/>
                  </a:cubicBezTo>
                  <a:lnTo>
                    <a:pt x="5249168" y="2942095"/>
                  </a:lnTo>
                  <a:cubicBezTo>
                    <a:pt x="5249168" y="2953036"/>
                    <a:pt x="5240299" y="2961906"/>
                    <a:pt x="5229358" y="2961906"/>
                  </a:cubicBezTo>
                  <a:lnTo>
                    <a:pt x="19811" y="2961906"/>
                  </a:lnTo>
                  <a:cubicBezTo>
                    <a:pt x="8870" y="2961906"/>
                    <a:pt x="0" y="2953036"/>
                    <a:pt x="0" y="2942095"/>
                  </a:cubicBezTo>
                  <a:lnTo>
                    <a:pt x="0" y="19811"/>
                  </a:lnTo>
                  <a:cubicBezTo>
                    <a:pt x="0" y="8870"/>
                    <a:pt x="8870" y="0"/>
                    <a:pt x="19811" y="0"/>
                  </a:cubicBezTo>
                  <a:close/>
                </a:path>
              </a:pathLst>
            </a:custGeom>
            <a:solidFill>
              <a:srgbClr val="0A425A">
                <a:alpha val="5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49168" cy="3000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610446" y="8762231"/>
            <a:ext cx="4314927" cy="43149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084613" y="9258300"/>
            <a:ext cx="3461843" cy="346184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8A7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401544" y="-1555306"/>
            <a:ext cx="4314927" cy="431492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1211605" y="-1128764"/>
            <a:ext cx="3461843" cy="346184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8A7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-5326912">
            <a:off x="14851524" y="5626312"/>
            <a:ext cx="635172" cy="1347845"/>
          </a:xfrm>
          <a:custGeom>
            <a:avLst/>
            <a:gdLst/>
            <a:ahLst/>
            <a:cxnLst/>
            <a:rect l="l" t="t" r="r" b="b"/>
            <a:pathLst>
              <a:path w="635172" h="1347845">
                <a:moveTo>
                  <a:pt x="0" y="0"/>
                </a:moveTo>
                <a:lnTo>
                  <a:pt x="635172" y="0"/>
                </a:lnTo>
                <a:lnTo>
                  <a:pt x="635172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438368" y="3661764"/>
            <a:ext cx="13411264" cy="2059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658"/>
              </a:lnSpc>
              <a:spcBef>
                <a:spcPct val="0"/>
              </a:spcBef>
            </a:pPr>
            <a:r>
              <a:rPr lang="en-US" sz="11899" spc="1784">
                <a:solidFill>
                  <a:srgbClr val="FEFAE0"/>
                </a:solidFill>
                <a:latin typeface="Marykate"/>
                <a:ea typeface="Marykate"/>
                <a:cs typeface="Marykate"/>
                <a:sym typeface="Marykate"/>
              </a:rPr>
              <a:t>3.RESULT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68240">
            <a:off x="-2550725" y="-4496649"/>
            <a:ext cx="20733745" cy="24471158"/>
          </a:xfrm>
          <a:custGeom>
            <a:avLst/>
            <a:gdLst/>
            <a:ahLst/>
            <a:cxnLst/>
            <a:rect l="l" t="t" r="r" b="b"/>
            <a:pathLst>
              <a:path w="20733745" h="24471158">
                <a:moveTo>
                  <a:pt x="0" y="0"/>
                </a:moveTo>
                <a:lnTo>
                  <a:pt x="20733745" y="0"/>
                </a:lnTo>
                <a:lnTo>
                  <a:pt x="20733745" y="24471158"/>
                </a:lnTo>
                <a:lnTo>
                  <a:pt x="0" y="24471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853863" y="514187"/>
            <a:ext cx="801829" cy="753719"/>
          </a:xfrm>
          <a:custGeom>
            <a:avLst/>
            <a:gdLst/>
            <a:ahLst/>
            <a:cxnLst/>
            <a:rect l="l" t="t" r="r" b="b"/>
            <a:pathLst>
              <a:path w="801829" h="753719">
                <a:moveTo>
                  <a:pt x="0" y="0"/>
                </a:moveTo>
                <a:lnTo>
                  <a:pt x="801829" y="0"/>
                </a:lnTo>
                <a:lnTo>
                  <a:pt x="801829" y="753719"/>
                </a:lnTo>
                <a:lnTo>
                  <a:pt x="0" y="753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349501">
            <a:off x="92534" y="9605939"/>
            <a:ext cx="1872332" cy="1362122"/>
          </a:xfrm>
          <a:custGeom>
            <a:avLst/>
            <a:gdLst/>
            <a:ahLst/>
            <a:cxnLst/>
            <a:rect l="l" t="t" r="r" b="b"/>
            <a:pathLst>
              <a:path w="1872332" h="1362122">
                <a:moveTo>
                  <a:pt x="0" y="0"/>
                </a:moveTo>
                <a:lnTo>
                  <a:pt x="1872332" y="0"/>
                </a:lnTo>
                <a:lnTo>
                  <a:pt x="1872332" y="1362122"/>
                </a:lnTo>
                <a:lnTo>
                  <a:pt x="0" y="1362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4295667" y="452154"/>
          <a:ext cx="2330234" cy="9052738"/>
        </p:xfrm>
        <a:graphic>
          <a:graphicData uri="http://schemas.openxmlformats.org/drawingml/2006/table">
            <a:tbl>
              <a:tblPr/>
              <a:tblGrid>
                <a:gridCol w="1695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17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id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sii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19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00008ff9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17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000fd460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7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00105258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17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00115b9f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17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0016bb22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17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001f3379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17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0038ba98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17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0068a485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217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0069fbed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217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0083e397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2122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0087đ65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77940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00abe655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729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00ae58c9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7458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00af6387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37757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00bd4359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9217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00c0cd71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81820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00d56d4b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50248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00d9913d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51538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00e6167c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8322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00ebc35d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3511296" y="1231493"/>
            <a:ext cx="636250" cy="6525643"/>
          </a:xfrm>
          <a:custGeom>
            <a:avLst/>
            <a:gdLst/>
            <a:ahLst/>
            <a:cxnLst/>
            <a:rect l="l" t="t" r="r" b="b"/>
            <a:pathLst>
              <a:path w="636250" h="6525643">
                <a:moveTo>
                  <a:pt x="0" y="0"/>
                </a:moveTo>
                <a:lnTo>
                  <a:pt x="636250" y="0"/>
                </a:lnTo>
                <a:lnTo>
                  <a:pt x="636250" y="6525644"/>
                </a:lnTo>
                <a:lnTo>
                  <a:pt x="0" y="65256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317953" y="514187"/>
            <a:ext cx="7201014" cy="8250807"/>
            <a:chOff x="0" y="0"/>
            <a:chExt cx="1896563" cy="21730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96563" cy="2173052"/>
            </a:xfrm>
            <a:custGeom>
              <a:avLst/>
              <a:gdLst/>
              <a:ahLst/>
              <a:cxnLst/>
              <a:rect l="l" t="t" r="r" b="b"/>
              <a:pathLst>
                <a:path w="1896563" h="2173052">
                  <a:moveTo>
                    <a:pt x="54831" y="0"/>
                  </a:moveTo>
                  <a:lnTo>
                    <a:pt x="1841733" y="0"/>
                  </a:lnTo>
                  <a:cubicBezTo>
                    <a:pt x="1856275" y="0"/>
                    <a:pt x="1870221" y="5777"/>
                    <a:pt x="1880504" y="16060"/>
                  </a:cubicBezTo>
                  <a:cubicBezTo>
                    <a:pt x="1890787" y="26342"/>
                    <a:pt x="1896563" y="40289"/>
                    <a:pt x="1896563" y="54831"/>
                  </a:cubicBezTo>
                  <a:lnTo>
                    <a:pt x="1896563" y="2118221"/>
                  </a:lnTo>
                  <a:cubicBezTo>
                    <a:pt x="1896563" y="2148503"/>
                    <a:pt x="1872015" y="2173052"/>
                    <a:pt x="1841733" y="2173052"/>
                  </a:cubicBezTo>
                  <a:lnTo>
                    <a:pt x="54831" y="2173052"/>
                  </a:lnTo>
                  <a:cubicBezTo>
                    <a:pt x="40289" y="2173052"/>
                    <a:pt x="26342" y="2167275"/>
                    <a:pt x="16060" y="2156992"/>
                  </a:cubicBezTo>
                  <a:cubicBezTo>
                    <a:pt x="5777" y="2146710"/>
                    <a:pt x="0" y="2132763"/>
                    <a:pt x="0" y="2118221"/>
                  </a:cubicBezTo>
                  <a:lnTo>
                    <a:pt x="0" y="54831"/>
                  </a:lnTo>
                  <a:cubicBezTo>
                    <a:pt x="0" y="40289"/>
                    <a:pt x="5777" y="26342"/>
                    <a:pt x="16060" y="16060"/>
                  </a:cubicBezTo>
                  <a:cubicBezTo>
                    <a:pt x="26342" y="5777"/>
                    <a:pt x="40289" y="0"/>
                    <a:pt x="54831" y="0"/>
                  </a:cubicBezTo>
                  <a:close/>
                </a:path>
              </a:pathLst>
            </a:custGeom>
            <a:solidFill>
              <a:srgbClr val="99DFEC">
                <a:alpha val="1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96563" cy="2211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9858" y="607119"/>
            <a:ext cx="7583126" cy="8090260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 rot="-423078">
            <a:off x="6671524" y="5012089"/>
            <a:ext cx="1518082" cy="836843"/>
          </a:xfrm>
          <a:custGeom>
            <a:avLst/>
            <a:gdLst/>
            <a:ahLst/>
            <a:cxnLst/>
            <a:rect l="l" t="t" r="r" b="b"/>
            <a:pathLst>
              <a:path w="1518082" h="836843">
                <a:moveTo>
                  <a:pt x="0" y="0"/>
                </a:moveTo>
                <a:lnTo>
                  <a:pt x="1518082" y="0"/>
                </a:lnTo>
                <a:lnTo>
                  <a:pt x="1518082" y="836843"/>
                </a:lnTo>
                <a:lnTo>
                  <a:pt x="0" y="8368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3">
            <a:alphaModFix amt="58000"/>
          </a:blip>
          <a:srcRect l="41471" t="87203" r="41471"/>
          <a:stretch>
            <a:fillRect/>
          </a:stretch>
        </p:blipFill>
        <p:spPr>
          <a:xfrm>
            <a:off x="11551692" y="4168900"/>
            <a:ext cx="446790" cy="35661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 rot="-5400000">
            <a:off x="-3001166" y="3782296"/>
            <a:ext cx="8612181" cy="104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3"/>
              </a:lnSpc>
            </a:pPr>
            <a:r>
              <a:rPr lang="en-US" sz="10521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Submission Result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01058" y="3948680"/>
            <a:ext cx="1210238" cy="1029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6"/>
              </a:lnSpc>
            </a:pPr>
            <a:r>
              <a:rPr lang="en-US" sz="24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11: sii 0</a:t>
            </a:r>
          </a:p>
          <a:p>
            <a:pPr algn="l">
              <a:lnSpc>
                <a:spcPts val="4296"/>
              </a:lnSpc>
            </a:pPr>
            <a:r>
              <a:rPr lang="en-US" sz="24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9:  sii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01058" y="5123606"/>
            <a:ext cx="1057838" cy="81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358"/>
                </a:solidFill>
                <a:latin typeface="Canva Sans"/>
                <a:ea typeface="Canva Sans"/>
                <a:cs typeface="Canva Sans"/>
                <a:sym typeface="Canva Sans"/>
              </a:rPr>
              <a:t>Score: 0.399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63192" y="745621"/>
            <a:ext cx="1672512" cy="283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4"/>
              </a:lnSpc>
              <a:spcBef>
                <a:spcPct val="0"/>
              </a:spcBef>
            </a:pPr>
            <a:r>
              <a:rPr lang="en-US" sz="1695">
                <a:solidFill>
                  <a:srgbClr val="FFF6B9"/>
                </a:solidFill>
                <a:latin typeface="Sniglet"/>
                <a:ea typeface="Sniglet"/>
                <a:cs typeface="Sniglet"/>
                <a:sym typeface="Sniglet"/>
              </a:rPr>
              <a:t>Score (0.)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61244" y="8179857"/>
            <a:ext cx="1682903" cy="432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6B9"/>
                </a:solidFill>
                <a:latin typeface="Sniglet"/>
                <a:ea typeface="Sniglet"/>
                <a:cs typeface="Sniglet"/>
                <a:sym typeface="Sniglet"/>
              </a:rPr>
              <a:t>Submission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02150" y="3879371"/>
            <a:ext cx="1677281" cy="81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result of final model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15973" y="9129646"/>
            <a:ext cx="5550896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Submission score through the times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>
            <a:alphaModFix amt="58000"/>
          </a:blip>
          <a:srcRect l="41471" t="87203" r="41471"/>
          <a:stretch>
            <a:fillRect/>
          </a:stretch>
        </p:blipFill>
        <p:spPr>
          <a:xfrm>
            <a:off x="12265688" y="1409800"/>
            <a:ext cx="446790" cy="356613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>
            <a:alphaModFix amt="58000"/>
          </a:blip>
          <a:srcRect l="41471" t="87203" r="41471"/>
          <a:stretch>
            <a:fillRect/>
          </a:stretch>
        </p:blipFill>
        <p:spPr>
          <a:xfrm>
            <a:off x="14455554" y="1231493"/>
            <a:ext cx="446790" cy="35661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>
            <a:alphaModFix amt="58000"/>
          </a:blip>
          <a:srcRect l="41471" t="87203" r="41471"/>
          <a:stretch>
            <a:fillRect/>
          </a:stretch>
        </p:blipFill>
        <p:spPr>
          <a:xfrm>
            <a:off x="16624424" y="1183868"/>
            <a:ext cx="446790" cy="35661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49501">
            <a:off x="92534" y="9605939"/>
            <a:ext cx="1872332" cy="1362122"/>
          </a:xfrm>
          <a:custGeom>
            <a:avLst/>
            <a:gdLst/>
            <a:ahLst/>
            <a:cxnLst/>
            <a:rect l="l" t="t" r="r" b="b"/>
            <a:pathLst>
              <a:path w="1872332" h="1362122">
                <a:moveTo>
                  <a:pt x="0" y="0"/>
                </a:moveTo>
                <a:lnTo>
                  <a:pt x="1872332" y="0"/>
                </a:lnTo>
                <a:lnTo>
                  <a:pt x="1872332" y="1362122"/>
                </a:lnTo>
                <a:lnTo>
                  <a:pt x="0" y="1362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573363"/>
              </p:ext>
            </p:extLst>
          </p:nvPr>
        </p:nvGraphicFramePr>
        <p:xfrm>
          <a:off x="1648364" y="3009900"/>
          <a:ext cx="15731176" cy="6591027"/>
        </p:xfrm>
        <a:graphic>
          <a:graphicData uri="http://schemas.openxmlformats.org/drawingml/2006/table">
            <a:tbl>
              <a:tblPr/>
              <a:tblGrid>
                <a:gridCol w="1685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8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96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5342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Version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Score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Key improvement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EB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949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1st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0.194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7D1"/>
                    </a:solidFill>
                  </a:tcPr>
                </a:tc>
                <a:tc>
                  <a:txBody>
                    <a:bodyPr/>
                    <a:lstStyle/>
                    <a:p>
                      <a:pPr marL="410209" lvl="1" indent="-205105" algn="l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It is the first model, actigraphy data was not used.</a:t>
                      </a:r>
                      <a:endParaRPr lang="en-US" sz="1100" dirty="0"/>
                    </a:p>
                    <a:p>
                      <a:pPr marL="410209" lvl="1" indent="-205105" algn="l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Features chosen for selection were only 16 columns that have a correlation with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Total_PCIAT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.</a:t>
                      </a:r>
                    </a:p>
                    <a:p>
                      <a:pPr marL="410209" lvl="1" indent="-205105" algn="l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The encoding of the season data failed (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NaN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values were not handled, so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NaNs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were set to 4 by default, which corresponds to the fifth season value)</a:t>
                      </a:r>
                    </a:p>
                    <a:p>
                      <a:pPr marL="410209" lvl="1" indent="-205105" algn="l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Use the classification model.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146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2nd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0.386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7D1"/>
                    </a:solidFill>
                  </a:tcPr>
                </a:tc>
                <a:tc>
                  <a:txBody>
                    <a:bodyPr/>
                    <a:lstStyle/>
                    <a:p>
                      <a:pPr marL="410209" lvl="1" indent="-205105" algn="l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The issue with encoding the season data has been resolved.</a:t>
                      </a:r>
                      <a:endParaRPr lang="en-US" sz="1100" dirty="0"/>
                    </a:p>
                    <a:p>
                      <a:pPr marL="410209" lvl="1" indent="-205105" algn="l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Actigraphy data was used and encoded using an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AutoEncoder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.</a:t>
                      </a:r>
                    </a:p>
                    <a:p>
                      <a:pPr marL="410209" lvl="1" indent="-205105" algn="l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The number of features selected for training (excluding Acti) is 29</a:t>
                      </a:r>
                    </a:p>
                    <a:p>
                      <a:pPr marL="410209" lvl="1" indent="-205105" algn="l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Use the regression model.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342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5th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0.394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7D1"/>
                    </a:solidFill>
                  </a:tcPr>
                </a:tc>
                <a:tc>
                  <a:txBody>
                    <a:bodyPr/>
                    <a:lstStyle/>
                    <a:p>
                      <a:pPr marL="410209" lvl="1" indent="-205105" algn="l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All the features in Test data were chosen (58) then filtered with missing (remaining 48)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781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8th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0.399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7D1"/>
                    </a:solidFill>
                  </a:tcPr>
                </a:tc>
                <a:tc>
                  <a:txBody>
                    <a:bodyPr/>
                    <a:lstStyle/>
                    <a:p>
                      <a:pPr marL="410209" lvl="1" indent="-205105" algn="l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Before training, construct a function to optimize model hyperparameters using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Optuna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to maximize the quadratic weighted Kappa (QWK) score. The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optimize_model_params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function defined parameter ranges for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LightGBM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,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XGBoost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, and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CatBoost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, using Stratified K-fold cross-validation to select the best parameters by minimizing the negative mean QWK score.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6479840" y="727037"/>
            <a:ext cx="5328320" cy="99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10068" dirty="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Comparison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99104" y="1800940"/>
            <a:ext cx="12029697" cy="81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Comparison of some of the progressing versions submitted to see the improvement of the new model compared to the old models.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14664" y="283205"/>
            <a:ext cx="2636884" cy="947854"/>
            <a:chOff x="0" y="0"/>
            <a:chExt cx="3515845" cy="12638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8107" cy="1183552"/>
            </a:xfrm>
            <a:custGeom>
              <a:avLst/>
              <a:gdLst/>
              <a:ahLst/>
              <a:cxnLst/>
              <a:rect l="l" t="t" r="r" b="b"/>
              <a:pathLst>
                <a:path w="908107" h="1183552">
                  <a:moveTo>
                    <a:pt x="0" y="0"/>
                  </a:moveTo>
                  <a:lnTo>
                    <a:pt x="908107" y="0"/>
                  </a:lnTo>
                  <a:lnTo>
                    <a:pt x="908107" y="1183552"/>
                  </a:lnTo>
                  <a:lnTo>
                    <a:pt x="0" y="118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4150" y="9525"/>
              <a:ext cx="2491695" cy="125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3"/>
                </a:lnSpc>
              </a:pPr>
              <a:r>
                <a:rPr lang="en-US" sz="3190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Nomad Team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02043">
            <a:off x="1967759" y="-3297523"/>
            <a:ext cx="14877142" cy="17558859"/>
          </a:xfrm>
          <a:custGeom>
            <a:avLst/>
            <a:gdLst/>
            <a:ahLst/>
            <a:cxnLst/>
            <a:rect l="l" t="t" r="r" b="b"/>
            <a:pathLst>
              <a:path w="14877142" h="17558859">
                <a:moveTo>
                  <a:pt x="0" y="0"/>
                </a:moveTo>
                <a:lnTo>
                  <a:pt x="14877142" y="0"/>
                </a:lnTo>
                <a:lnTo>
                  <a:pt x="14877142" y="17558859"/>
                </a:lnTo>
                <a:lnTo>
                  <a:pt x="0" y="1755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48232" y="4602544"/>
            <a:ext cx="15391536" cy="4927659"/>
            <a:chOff x="0" y="0"/>
            <a:chExt cx="4053738" cy="12978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3738" cy="1297820"/>
            </a:xfrm>
            <a:custGeom>
              <a:avLst/>
              <a:gdLst/>
              <a:ahLst/>
              <a:cxnLst/>
              <a:rect l="l" t="t" r="r" b="b"/>
              <a:pathLst>
                <a:path w="4053738" h="1297820">
                  <a:moveTo>
                    <a:pt x="45270" y="0"/>
                  </a:moveTo>
                  <a:lnTo>
                    <a:pt x="4008468" y="0"/>
                  </a:lnTo>
                  <a:cubicBezTo>
                    <a:pt x="4033470" y="0"/>
                    <a:pt x="4053738" y="20268"/>
                    <a:pt x="4053738" y="45270"/>
                  </a:cubicBezTo>
                  <a:lnTo>
                    <a:pt x="4053738" y="1252550"/>
                  </a:lnTo>
                  <a:cubicBezTo>
                    <a:pt x="4053738" y="1277552"/>
                    <a:pt x="4033470" y="1297820"/>
                    <a:pt x="4008468" y="1297820"/>
                  </a:cubicBezTo>
                  <a:lnTo>
                    <a:pt x="45270" y="1297820"/>
                  </a:lnTo>
                  <a:cubicBezTo>
                    <a:pt x="20268" y="1297820"/>
                    <a:pt x="0" y="1277552"/>
                    <a:pt x="0" y="1252550"/>
                  </a:cubicBezTo>
                  <a:lnTo>
                    <a:pt x="0" y="45270"/>
                  </a:lnTo>
                  <a:cubicBezTo>
                    <a:pt x="0" y="20268"/>
                    <a:pt x="20268" y="0"/>
                    <a:pt x="45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53738" cy="1335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809685" y="4061588"/>
            <a:ext cx="1081912" cy="1081912"/>
          </a:xfrm>
          <a:custGeom>
            <a:avLst/>
            <a:gdLst/>
            <a:ahLst/>
            <a:cxnLst/>
            <a:rect l="l" t="t" r="r" b="b"/>
            <a:pathLst>
              <a:path w="1081912" h="1081912">
                <a:moveTo>
                  <a:pt x="0" y="0"/>
                </a:moveTo>
                <a:lnTo>
                  <a:pt x="1081912" y="0"/>
                </a:lnTo>
                <a:lnTo>
                  <a:pt x="1081912" y="1081912"/>
                </a:lnTo>
                <a:lnTo>
                  <a:pt x="0" y="1081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349501">
            <a:off x="1027460" y="8426054"/>
            <a:ext cx="2287962" cy="1664492"/>
          </a:xfrm>
          <a:custGeom>
            <a:avLst/>
            <a:gdLst/>
            <a:ahLst/>
            <a:cxnLst/>
            <a:rect l="l" t="t" r="r" b="b"/>
            <a:pathLst>
              <a:path w="2287962" h="1664492">
                <a:moveTo>
                  <a:pt x="0" y="0"/>
                </a:moveTo>
                <a:lnTo>
                  <a:pt x="2287962" y="0"/>
                </a:lnTo>
                <a:lnTo>
                  <a:pt x="2287962" y="1664492"/>
                </a:lnTo>
                <a:lnTo>
                  <a:pt x="0" y="1664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233789" y="2162175"/>
            <a:ext cx="11820423" cy="2106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44"/>
              </a:lnSpc>
            </a:pPr>
            <a:r>
              <a:rPr lang="en-US" sz="2132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89000" y="5424757"/>
            <a:ext cx="13834661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Developed a predictive model for assessing problematic internet usage using a robust dataset and advanced machine learning techniques.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Use Actigraphy integration via AutoEncoders, hyperparameter tuning with Optuna, and a Voting Regressor combining LightGBM, XGBoost, and CatBoost.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Significantly enhancing the QWK score by optimize thresholds crossing Fold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9377" y="4202341"/>
            <a:ext cx="2965024" cy="55603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27"/>
              </a:lnSpc>
            </a:pPr>
            <a:r>
              <a:rPr lang="en-US" sz="3233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done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14664" y="283205"/>
            <a:ext cx="2636884" cy="947854"/>
            <a:chOff x="0" y="0"/>
            <a:chExt cx="3515845" cy="12638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8107" cy="1183552"/>
            </a:xfrm>
            <a:custGeom>
              <a:avLst/>
              <a:gdLst/>
              <a:ahLst/>
              <a:cxnLst/>
              <a:rect l="l" t="t" r="r" b="b"/>
              <a:pathLst>
                <a:path w="908107" h="1183552">
                  <a:moveTo>
                    <a:pt x="0" y="0"/>
                  </a:moveTo>
                  <a:lnTo>
                    <a:pt x="908107" y="0"/>
                  </a:lnTo>
                  <a:lnTo>
                    <a:pt x="908107" y="1183552"/>
                  </a:lnTo>
                  <a:lnTo>
                    <a:pt x="0" y="118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24150" y="9525"/>
              <a:ext cx="2491695" cy="125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3"/>
                </a:lnSpc>
              </a:pPr>
              <a:r>
                <a:rPr lang="en-US" sz="3190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Nomad Team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68240">
            <a:off x="-2533622" y="-7489629"/>
            <a:ext cx="20733745" cy="24471158"/>
          </a:xfrm>
          <a:custGeom>
            <a:avLst/>
            <a:gdLst/>
            <a:ahLst/>
            <a:cxnLst/>
            <a:rect l="l" t="t" r="r" b="b"/>
            <a:pathLst>
              <a:path w="20733745" h="24471158">
                <a:moveTo>
                  <a:pt x="0" y="0"/>
                </a:moveTo>
                <a:lnTo>
                  <a:pt x="20733744" y="0"/>
                </a:lnTo>
                <a:lnTo>
                  <a:pt x="20733744" y="24471158"/>
                </a:lnTo>
                <a:lnTo>
                  <a:pt x="0" y="24471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865918" y="2872321"/>
            <a:ext cx="12562933" cy="4902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5"/>
              </a:lnSpc>
            </a:pPr>
            <a:r>
              <a:rPr lang="en-US" sz="2718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Thank You</a:t>
            </a:r>
          </a:p>
          <a:p>
            <a:pPr algn="ctr">
              <a:lnSpc>
                <a:spcPts val="17395"/>
              </a:lnSpc>
            </a:pPr>
            <a:r>
              <a:rPr lang="en-US" sz="2718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So Much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597327" y="7513447"/>
            <a:ext cx="9100115" cy="1329982"/>
            <a:chOff x="0" y="0"/>
            <a:chExt cx="2478967" cy="3623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8967" cy="362301"/>
            </a:xfrm>
            <a:custGeom>
              <a:avLst/>
              <a:gdLst/>
              <a:ahLst/>
              <a:cxnLst/>
              <a:rect l="l" t="t" r="r" b="b"/>
              <a:pathLst>
                <a:path w="2478967" h="362301">
                  <a:moveTo>
                    <a:pt x="85075" y="0"/>
                  </a:moveTo>
                  <a:lnTo>
                    <a:pt x="2393892" y="0"/>
                  </a:lnTo>
                  <a:cubicBezTo>
                    <a:pt x="2416455" y="0"/>
                    <a:pt x="2438094" y="8963"/>
                    <a:pt x="2454049" y="24918"/>
                  </a:cubicBezTo>
                  <a:cubicBezTo>
                    <a:pt x="2470003" y="40873"/>
                    <a:pt x="2478967" y="62512"/>
                    <a:pt x="2478967" y="85075"/>
                  </a:cubicBezTo>
                  <a:lnTo>
                    <a:pt x="2478967" y="277226"/>
                  </a:lnTo>
                  <a:cubicBezTo>
                    <a:pt x="2478967" y="324212"/>
                    <a:pt x="2440877" y="362301"/>
                    <a:pt x="2393892" y="362301"/>
                  </a:cubicBezTo>
                  <a:lnTo>
                    <a:pt x="85075" y="362301"/>
                  </a:lnTo>
                  <a:cubicBezTo>
                    <a:pt x="38089" y="362301"/>
                    <a:pt x="0" y="324212"/>
                    <a:pt x="0" y="277226"/>
                  </a:cubicBezTo>
                  <a:lnTo>
                    <a:pt x="0" y="85075"/>
                  </a:lnTo>
                  <a:cubicBezTo>
                    <a:pt x="0" y="62512"/>
                    <a:pt x="8963" y="40873"/>
                    <a:pt x="24918" y="24918"/>
                  </a:cubicBezTo>
                  <a:cubicBezTo>
                    <a:pt x="40873" y="8963"/>
                    <a:pt x="62512" y="0"/>
                    <a:pt x="850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78967" cy="400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5273642" y="7835737"/>
            <a:ext cx="648566" cy="648566"/>
          </a:xfrm>
          <a:custGeom>
            <a:avLst/>
            <a:gdLst/>
            <a:ahLst/>
            <a:cxnLst/>
            <a:rect l="l" t="t" r="r" b="b"/>
            <a:pathLst>
              <a:path w="648566" h="648566">
                <a:moveTo>
                  <a:pt x="0" y="0"/>
                </a:moveTo>
                <a:lnTo>
                  <a:pt x="648566" y="0"/>
                </a:lnTo>
                <a:lnTo>
                  <a:pt x="648566" y="648566"/>
                </a:lnTo>
                <a:lnTo>
                  <a:pt x="0" y="64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374577" y="7835737"/>
            <a:ext cx="648566" cy="648566"/>
          </a:xfrm>
          <a:custGeom>
            <a:avLst/>
            <a:gdLst/>
            <a:ahLst/>
            <a:cxnLst/>
            <a:rect l="l" t="t" r="r" b="b"/>
            <a:pathLst>
              <a:path w="648566" h="648566">
                <a:moveTo>
                  <a:pt x="0" y="0"/>
                </a:moveTo>
                <a:lnTo>
                  <a:pt x="648566" y="0"/>
                </a:lnTo>
                <a:lnTo>
                  <a:pt x="648566" y="648566"/>
                </a:lnTo>
                <a:lnTo>
                  <a:pt x="0" y="64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715930">
            <a:off x="12949978" y="2390593"/>
            <a:ext cx="1983960" cy="342233"/>
          </a:xfrm>
          <a:custGeom>
            <a:avLst/>
            <a:gdLst/>
            <a:ahLst/>
            <a:cxnLst/>
            <a:rect l="l" t="t" r="r" b="b"/>
            <a:pathLst>
              <a:path w="1983960" h="342233">
                <a:moveTo>
                  <a:pt x="0" y="0"/>
                </a:moveTo>
                <a:lnTo>
                  <a:pt x="1983960" y="0"/>
                </a:lnTo>
                <a:lnTo>
                  <a:pt x="1983960" y="342233"/>
                </a:lnTo>
                <a:lnTo>
                  <a:pt x="0" y="342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288988" y="7518637"/>
            <a:ext cx="511798" cy="511798"/>
          </a:xfrm>
          <a:custGeom>
            <a:avLst/>
            <a:gdLst/>
            <a:ahLst/>
            <a:cxnLst/>
            <a:rect l="l" t="t" r="r" b="b"/>
            <a:pathLst>
              <a:path w="511798" h="511798">
                <a:moveTo>
                  <a:pt x="0" y="0"/>
                </a:moveTo>
                <a:lnTo>
                  <a:pt x="511798" y="0"/>
                </a:lnTo>
                <a:lnTo>
                  <a:pt x="511798" y="511798"/>
                </a:lnTo>
                <a:lnTo>
                  <a:pt x="0" y="5117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595909" y="7528262"/>
            <a:ext cx="7102952" cy="103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4"/>
              </a:lnSpc>
            </a:pPr>
            <a:r>
              <a:rPr lang="en-US" sz="609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Nomad Team</a:t>
            </a:r>
          </a:p>
        </p:txBody>
      </p:sp>
      <p:sp>
        <p:nvSpPr>
          <p:cNvPr id="12" name="TextBox 12"/>
          <p:cNvSpPr txBox="1"/>
          <p:nvPr/>
        </p:nvSpPr>
        <p:spPr>
          <a:xfrm rot="548976">
            <a:off x="11751138" y="4556068"/>
            <a:ext cx="4381642" cy="65594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8"/>
              </a:lnSpc>
            </a:pPr>
            <a:r>
              <a:rPr lang="en-US" sz="3863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INT3405E_56</a:t>
            </a:r>
          </a:p>
        </p:txBody>
      </p:sp>
      <p:sp>
        <p:nvSpPr>
          <p:cNvPr id="13" name="TextBox 13"/>
          <p:cNvSpPr txBox="1"/>
          <p:nvPr/>
        </p:nvSpPr>
        <p:spPr>
          <a:xfrm rot="-924275">
            <a:off x="1871101" y="4556067"/>
            <a:ext cx="3062764" cy="655947"/>
          </a:xfrm>
          <a:prstGeom prst="rect">
            <a:avLst/>
          </a:prstGeom>
          <a:solidFill>
            <a:srgbClr val="00B05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8"/>
              </a:lnSpc>
            </a:pPr>
            <a:r>
              <a:rPr lang="en-US" sz="3863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 2024</a:t>
            </a:r>
          </a:p>
        </p:txBody>
      </p:sp>
      <p:sp>
        <p:nvSpPr>
          <p:cNvPr id="14" name="AutoShape 14"/>
          <p:cNvSpPr/>
          <p:nvPr/>
        </p:nvSpPr>
        <p:spPr>
          <a:xfrm>
            <a:off x="758859" y="9530203"/>
            <a:ext cx="16762399" cy="0"/>
          </a:xfrm>
          <a:prstGeom prst="line">
            <a:avLst/>
          </a:prstGeom>
          <a:ln w="9525" cap="flat">
            <a:solidFill>
              <a:srgbClr val="BFDB3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7094" y="2328663"/>
            <a:ext cx="7465964" cy="6929637"/>
            <a:chOff x="0" y="0"/>
            <a:chExt cx="1966344" cy="18250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6345" cy="1825090"/>
            </a:xfrm>
            <a:custGeom>
              <a:avLst/>
              <a:gdLst/>
              <a:ahLst/>
              <a:cxnLst/>
              <a:rect l="l" t="t" r="r" b="b"/>
              <a:pathLst>
                <a:path w="1966345" h="1825090">
                  <a:moveTo>
                    <a:pt x="20739" y="0"/>
                  </a:moveTo>
                  <a:lnTo>
                    <a:pt x="1945605" y="0"/>
                  </a:lnTo>
                  <a:cubicBezTo>
                    <a:pt x="1951106" y="0"/>
                    <a:pt x="1956381" y="2185"/>
                    <a:pt x="1960270" y="6074"/>
                  </a:cubicBezTo>
                  <a:cubicBezTo>
                    <a:pt x="1964160" y="9964"/>
                    <a:pt x="1966345" y="15239"/>
                    <a:pt x="1966345" y="20739"/>
                  </a:cubicBezTo>
                  <a:lnTo>
                    <a:pt x="1966345" y="1804351"/>
                  </a:lnTo>
                  <a:cubicBezTo>
                    <a:pt x="1966345" y="1815804"/>
                    <a:pt x="1957059" y="1825090"/>
                    <a:pt x="1945605" y="1825090"/>
                  </a:cubicBezTo>
                  <a:lnTo>
                    <a:pt x="20739" y="1825090"/>
                  </a:lnTo>
                  <a:cubicBezTo>
                    <a:pt x="15239" y="1825090"/>
                    <a:pt x="9964" y="1822905"/>
                    <a:pt x="6074" y="1819015"/>
                  </a:cubicBezTo>
                  <a:cubicBezTo>
                    <a:pt x="2185" y="1815126"/>
                    <a:pt x="0" y="1809851"/>
                    <a:pt x="0" y="1804351"/>
                  </a:cubicBezTo>
                  <a:lnTo>
                    <a:pt x="0" y="20739"/>
                  </a:lnTo>
                  <a:cubicBezTo>
                    <a:pt x="0" y="15239"/>
                    <a:pt x="2185" y="9964"/>
                    <a:pt x="6074" y="6074"/>
                  </a:cubicBezTo>
                  <a:cubicBezTo>
                    <a:pt x="9964" y="2185"/>
                    <a:pt x="15239" y="0"/>
                    <a:pt x="20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9FC2B6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966344" cy="1853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80841" y="-2050546"/>
            <a:ext cx="12412204" cy="14649597"/>
          </a:xfrm>
          <a:custGeom>
            <a:avLst/>
            <a:gdLst/>
            <a:ahLst/>
            <a:cxnLst/>
            <a:rect l="l" t="t" r="r" b="b"/>
            <a:pathLst>
              <a:path w="12412204" h="14649597">
                <a:moveTo>
                  <a:pt x="0" y="0"/>
                </a:moveTo>
                <a:lnTo>
                  <a:pt x="12412204" y="0"/>
                </a:lnTo>
                <a:lnTo>
                  <a:pt x="12412204" y="14649597"/>
                </a:lnTo>
                <a:lnTo>
                  <a:pt x="0" y="14649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14457" y="1923499"/>
            <a:ext cx="8129543" cy="7722820"/>
            <a:chOff x="0" y="0"/>
            <a:chExt cx="2141114" cy="20339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41114" cy="2033994"/>
            </a:xfrm>
            <a:custGeom>
              <a:avLst/>
              <a:gdLst/>
              <a:ahLst/>
              <a:cxnLst/>
              <a:rect l="l" t="t" r="r" b="b"/>
              <a:pathLst>
                <a:path w="2141114" h="2033994">
                  <a:moveTo>
                    <a:pt x="48568" y="0"/>
                  </a:moveTo>
                  <a:lnTo>
                    <a:pt x="2092546" y="0"/>
                  </a:lnTo>
                  <a:cubicBezTo>
                    <a:pt x="2119369" y="0"/>
                    <a:pt x="2141114" y="21745"/>
                    <a:pt x="2141114" y="48568"/>
                  </a:cubicBezTo>
                  <a:lnTo>
                    <a:pt x="2141114" y="1985426"/>
                  </a:lnTo>
                  <a:cubicBezTo>
                    <a:pt x="2141114" y="1998307"/>
                    <a:pt x="2135997" y="2010660"/>
                    <a:pt x="2126889" y="2019769"/>
                  </a:cubicBezTo>
                  <a:cubicBezTo>
                    <a:pt x="2117781" y="2028877"/>
                    <a:pt x="2105427" y="2033994"/>
                    <a:pt x="2092546" y="2033994"/>
                  </a:cubicBezTo>
                  <a:lnTo>
                    <a:pt x="48568" y="2033994"/>
                  </a:lnTo>
                  <a:cubicBezTo>
                    <a:pt x="35687" y="2033994"/>
                    <a:pt x="23334" y="2028877"/>
                    <a:pt x="14225" y="2019769"/>
                  </a:cubicBezTo>
                  <a:cubicBezTo>
                    <a:pt x="5117" y="2010660"/>
                    <a:pt x="0" y="1998307"/>
                    <a:pt x="0" y="1985426"/>
                  </a:cubicBezTo>
                  <a:lnTo>
                    <a:pt x="0" y="48568"/>
                  </a:lnTo>
                  <a:cubicBezTo>
                    <a:pt x="0" y="35687"/>
                    <a:pt x="5117" y="23334"/>
                    <a:pt x="14225" y="14225"/>
                  </a:cubicBezTo>
                  <a:cubicBezTo>
                    <a:pt x="23334" y="5117"/>
                    <a:pt x="35687" y="0"/>
                    <a:pt x="48568" y="0"/>
                  </a:cubicBezTo>
                  <a:close/>
                </a:path>
              </a:pathLst>
            </a:custGeom>
            <a:solidFill>
              <a:srgbClr val="99DFEC">
                <a:alpha val="19608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41114" cy="2072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906579" y="311451"/>
            <a:ext cx="10272569" cy="10272569"/>
          </a:xfrm>
          <a:custGeom>
            <a:avLst/>
            <a:gdLst/>
            <a:ahLst/>
            <a:cxnLst/>
            <a:rect l="l" t="t" r="r" b="b"/>
            <a:pathLst>
              <a:path w="10272569" h="10272569">
                <a:moveTo>
                  <a:pt x="0" y="0"/>
                </a:moveTo>
                <a:lnTo>
                  <a:pt x="10272569" y="0"/>
                </a:lnTo>
                <a:lnTo>
                  <a:pt x="10272569" y="10272569"/>
                </a:lnTo>
                <a:lnTo>
                  <a:pt x="0" y="102725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100217">
            <a:off x="8131486" y="9381471"/>
            <a:ext cx="2782623" cy="480002"/>
          </a:xfrm>
          <a:custGeom>
            <a:avLst/>
            <a:gdLst/>
            <a:ahLst/>
            <a:cxnLst/>
            <a:rect l="l" t="t" r="r" b="b"/>
            <a:pathLst>
              <a:path w="2782623" h="480002">
                <a:moveTo>
                  <a:pt x="0" y="0"/>
                </a:moveTo>
                <a:lnTo>
                  <a:pt x="2782623" y="0"/>
                </a:lnTo>
                <a:lnTo>
                  <a:pt x="2782623" y="480002"/>
                </a:lnTo>
                <a:lnTo>
                  <a:pt x="0" y="480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067405" y="766542"/>
            <a:ext cx="6453853" cy="12770056"/>
            <a:chOff x="0" y="0"/>
            <a:chExt cx="2620010" cy="5184140"/>
          </a:xfrm>
        </p:grpSpPr>
        <p:sp>
          <p:nvSpPr>
            <p:cNvPr id="12" name="Freeform 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135974" r="-14927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503204" y="548122"/>
            <a:ext cx="1022506" cy="961155"/>
          </a:xfrm>
          <a:custGeom>
            <a:avLst/>
            <a:gdLst/>
            <a:ahLst/>
            <a:cxnLst/>
            <a:rect l="l" t="t" r="r" b="b"/>
            <a:pathLst>
              <a:path w="1022506" h="961155">
                <a:moveTo>
                  <a:pt x="0" y="0"/>
                </a:moveTo>
                <a:lnTo>
                  <a:pt x="1022506" y="0"/>
                </a:lnTo>
                <a:lnTo>
                  <a:pt x="1022506" y="961156"/>
                </a:lnTo>
                <a:lnTo>
                  <a:pt x="0" y="9611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2349501">
            <a:off x="8445759" y="1926229"/>
            <a:ext cx="1106345" cy="804866"/>
          </a:xfrm>
          <a:custGeom>
            <a:avLst/>
            <a:gdLst/>
            <a:ahLst/>
            <a:cxnLst/>
            <a:rect l="l" t="t" r="r" b="b"/>
            <a:pathLst>
              <a:path w="1106345" h="804866">
                <a:moveTo>
                  <a:pt x="0" y="0"/>
                </a:moveTo>
                <a:lnTo>
                  <a:pt x="1106346" y="0"/>
                </a:lnTo>
                <a:lnTo>
                  <a:pt x="1106346" y="804867"/>
                </a:lnTo>
                <a:lnTo>
                  <a:pt x="0" y="8048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904822" y="735605"/>
            <a:ext cx="7094110" cy="90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0"/>
              </a:lnSpc>
            </a:pPr>
            <a:r>
              <a:rPr lang="en-US" sz="9078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Table of content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26437" y="2832670"/>
            <a:ext cx="396118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6B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Introduction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26437" y="3639148"/>
            <a:ext cx="479703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6B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Methodology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80841" y="7005268"/>
            <a:ext cx="479703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6B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Result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55371" y="4306165"/>
            <a:ext cx="6260506" cy="2263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2"/>
              </a:lnSpc>
            </a:pPr>
            <a:r>
              <a:rPr lang="en-US" sz="24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2.1. Exploratory Data Analysis (EDA)</a:t>
            </a:r>
          </a:p>
          <a:p>
            <a:pPr algn="l">
              <a:lnSpc>
                <a:spcPts val="4632"/>
              </a:lnSpc>
            </a:pPr>
            <a:r>
              <a:rPr lang="en-US" sz="24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2.2.  Preprocessing &amp; Feature engineering</a:t>
            </a:r>
          </a:p>
          <a:p>
            <a:pPr algn="l">
              <a:lnSpc>
                <a:spcPts val="4632"/>
              </a:lnSpc>
            </a:pPr>
            <a:r>
              <a:rPr lang="en-US" sz="24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2.3. Model Selection &amp; Evaluation Metrics</a:t>
            </a:r>
          </a:p>
          <a:p>
            <a:pPr algn="l">
              <a:lnSpc>
                <a:spcPts val="4632"/>
              </a:lnSpc>
            </a:pPr>
            <a:r>
              <a:rPr lang="en-US" sz="2400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2.4. Model implementation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55371" y="7578527"/>
            <a:ext cx="6260506" cy="1101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2"/>
              </a:lnSpc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 Prediction result</a:t>
            </a:r>
          </a:p>
          <a:p>
            <a:pPr algn="l">
              <a:lnSpc>
                <a:spcPts val="4632"/>
              </a:lnSpc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3.2. Comparision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01544" y="177562"/>
            <a:ext cx="20575276" cy="9876133"/>
          </a:xfrm>
          <a:custGeom>
            <a:avLst/>
            <a:gdLst/>
            <a:ahLst/>
            <a:cxnLst/>
            <a:rect l="l" t="t" r="r" b="b"/>
            <a:pathLst>
              <a:path w="20575276" h="9876133">
                <a:moveTo>
                  <a:pt x="0" y="0"/>
                </a:moveTo>
                <a:lnTo>
                  <a:pt x="20575276" y="0"/>
                </a:lnTo>
                <a:lnTo>
                  <a:pt x="20575276" y="9876132"/>
                </a:lnTo>
                <a:lnTo>
                  <a:pt x="0" y="987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598220" y="-5243202"/>
            <a:ext cx="10086047" cy="10086047"/>
          </a:xfrm>
          <a:custGeom>
            <a:avLst/>
            <a:gdLst/>
            <a:ahLst/>
            <a:cxnLst/>
            <a:rect l="l" t="t" r="r" b="b"/>
            <a:pathLst>
              <a:path w="10086047" h="10086047">
                <a:moveTo>
                  <a:pt x="0" y="0"/>
                </a:moveTo>
                <a:lnTo>
                  <a:pt x="10086047" y="0"/>
                </a:lnTo>
                <a:lnTo>
                  <a:pt x="10086047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014324" y="6871514"/>
            <a:ext cx="10086047" cy="10086047"/>
          </a:xfrm>
          <a:custGeom>
            <a:avLst/>
            <a:gdLst/>
            <a:ahLst/>
            <a:cxnLst/>
            <a:rect l="l" t="t" r="r" b="b"/>
            <a:pathLst>
              <a:path w="10086047" h="10086047">
                <a:moveTo>
                  <a:pt x="0" y="0"/>
                </a:moveTo>
                <a:lnTo>
                  <a:pt x="10086048" y="0"/>
                </a:lnTo>
                <a:lnTo>
                  <a:pt x="10086048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341367" y="3658019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1642436" y="-702221"/>
            <a:ext cx="19930436" cy="11245985"/>
            <a:chOff x="0" y="0"/>
            <a:chExt cx="5249168" cy="2961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49168" cy="2961906"/>
            </a:xfrm>
            <a:custGeom>
              <a:avLst/>
              <a:gdLst/>
              <a:ahLst/>
              <a:cxnLst/>
              <a:rect l="l" t="t" r="r" b="b"/>
              <a:pathLst>
                <a:path w="5249168" h="2961906">
                  <a:moveTo>
                    <a:pt x="19811" y="0"/>
                  </a:moveTo>
                  <a:lnTo>
                    <a:pt x="5229358" y="0"/>
                  </a:lnTo>
                  <a:cubicBezTo>
                    <a:pt x="5234612" y="0"/>
                    <a:pt x="5239651" y="2087"/>
                    <a:pt x="5243366" y="5802"/>
                  </a:cubicBezTo>
                  <a:cubicBezTo>
                    <a:pt x="5247081" y="9518"/>
                    <a:pt x="5249168" y="14557"/>
                    <a:pt x="5249168" y="19811"/>
                  </a:cubicBezTo>
                  <a:lnTo>
                    <a:pt x="5249168" y="2942095"/>
                  </a:lnTo>
                  <a:cubicBezTo>
                    <a:pt x="5249168" y="2953036"/>
                    <a:pt x="5240299" y="2961906"/>
                    <a:pt x="5229358" y="2961906"/>
                  </a:cubicBezTo>
                  <a:lnTo>
                    <a:pt x="19811" y="2961906"/>
                  </a:lnTo>
                  <a:cubicBezTo>
                    <a:pt x="8870" y="2961906"/>
                    <a:pt x="0" y="2953036"/>
                    <a:pt x="0" y="2942095"/>
                  </a:cubicBezTo>
                  <a:lnTo>
                    <a:pt x="0" y="19811"/>
                  </a:lnTo>
                  <a:cubicBezTo>
                    <a:pt x="0" y="8870"/>
                    <a:pt x="8870" y="0"/>
                    <a:pt x="19811" y="0"/>
                  </a:cubicBezTo>
                  <a:close/>
                </a:path>
              </a:pathLst>
            </a:custGeom>
            <a:solidFill>
              <a:srgbClr val="0A425A">
                <a:alpha val="8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249168" cy="3000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610446" y="8762231"/>
            <a:ext cx="4314927" cy="431492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084613" y="9258300"/>
            <a:ext cx="3461843" cy="346184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8A7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1401544" y="-1555306"/>
            <a:ext cx="4314927" cy="431492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211605" y="-1128764"/>
            <a:ext cx="3461843" cy="346184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8A7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5326912">
            <a:off x="14636402" y="5699407"/>
            <a:ext cx="635172" cy="1347845"/>
          </a:xfrm>
          <a:custGeom>
            <a:avLst/>
            <a:gdLst/>
            <a:ahLst/>
            <a:cxnLst/>
            <a:rect l="l" t="t" r="r" b="b"/>
            <a:pathLst>
              <a:path w="635172" h="1347845">
                <a:moveTo>
                  <a:pt x="0" y="0"/>
                </a:moveTo>
                <a:lnTo>
                  <a:pt x="635172" y="0"/>
                </a:lnTo>
                <a:lnTo>
                  <a:pt x="635172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062107" y="3689041"/>
            <a:ext cx="13411264" cy="2059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69053" lvl="1" indent="-1284527" algn="ctr">
              <a:lnSpc>
                <a:spcPts val="16658"/>
              </a:lnSpc>
              <a:spcBef>
                <a:spcPct val="0"/>
              </a:spcBef>
              <a:buAutoNum type="arabicPeriod"/>
            </a:pPr>
            <a:r>
              <a:rPr lang="en-US" sz="11899" spc="1784">
                <a:solidFill>
                  <a:srgbClr val="FEFAE0"/>
                </a:solidFill>
                <a:latin typeface="Marykate"/>
                <a:ea typeface="Marykate"/>
                <a:cs typeface="Marykate"/>
                <a:sym typeface="Marykate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68240">
            <a:off x="-2533622" y="-7489629"/>
            <a:ext cx="20733745" cy="24471158"/>
          </a:xfrm>
          <a:custGeom>
            <a:avLst/>
            <a:gdLst/>
            <a:ahLst/>
            <a:cxnLst/>
            <a:rect l="l" t="t" r="r" b="b"/>
            <a:pathLst>
              <a:path w="20733745" h="24471158">
                <a:moveTo>
                  <a:pt x="0" y="0"/>
                </a:moveTo>
                <a:lnTo>
                  <a:pt x="20733744" y="0"/>
                </a:lnTo>
                <a:lnTo>
                  <a:pt x="20733744" y="24471158"/>
                </a:lnTo>
                <a:lnTo>
                  <a:pt x="0" y="24471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218960" y="930905"/>
            <a:ext cx="11139911" cy="121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5"/>
              </a:lnSpc>
            </a:pPr>
            <a:r>
              <a:rPr lang="en-US" sz="12211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Introduction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54324" y="3310592"/>
            <a:ext cx="5164496" cy="6219610"/>
            <a:chOff x="0" y="0"/>
            <a:chExt cx="1360196" cy="16380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0196" cy="1638087"/>
            </a:xfrm>
            <a:custGeom>
              <a:avLst/>
              <a:gdLst/>
              <a:ahLst/>
              <a:cxnLst/>
              <a:rect l="l" t="t" r="r" b="b"/>
              <a:pathLst>
                <a:path w="1360196" h="1638087">
                  <a:moveTo>
                    <a:pt x="134916" y="0"/>
                  </a:moveTo>
                  <a:lnTo>
                    <a:pt x="1225281" y="0"/>
                  </a:lnTo>
                  <a:cubicBezTo>
                    <a:pt x="1299792" y="0"/>
                    <a:pt x="1360196" y="60404"/>
                    <a:pt x="1360196" y="134916"/>
                  </a:cubicBezTo>
                  <a:lnTo>
                    <a:pt x="1360196" y="1503171"/>
                  </a:lnTo>
                  <a:cubicBezTo>
                    <a:pt x="1360196" y="1577683"/>
                    <a:pt x="1299792" y="1638087"/>
                    <a:pt x="1225281" y="1638087"/>
                  </a:cubicBezTo>
                  <a:lnTo>
                    <a:pt x="134916" y="1638087"/>
                  </a:lnTo>
                  <a:cubicBezTo>
                    <a:pt x="60404" y="1638087"/>
                    <a:pt x="0" y="1577683"/>
                    <a:pt x="0" y="1503171"/>
                  </a:cubicBezTo>
                  <a:lnTo>
                    <a:pt x="0" y="134916"/>
                  </a:lnTo>
                  <a:cubicBezTo>
                    <a:pt x="0" y="60404"/>
                    <a:pt x="60404" y="0"/>
                    <a:pt x="1349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60196" cy="167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561784" y="3310592"/>
            <a:ext cx="5164496" cy="6219610"/>
            <a:chOff x="0" y="0"/>
            <a:chExt cx="1360196" cy="16380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0196" cy="1638087"/>
            </a:xfrm>
            <a:custGeom>
              <a:avLst/>
              <a:gdLst/>
              <a:ahLst/>
              <a:cxnLst/>
              <a:rect l="l" t="t" r="r" b="b"/>
              <a:pathLst>
                <a:path w="1360196" h="1638087">
                  <a:moveTo>
                    <a:pt x="134916" y="0"/>
                  </a:moveTo>
                  <a:lnTo>
                    <a:pt x="1225281" y="0"/>
                  </a:lnTo>
                  <a:cubicBezTo>
                    <a:pt x="1299792" y="0"/>
                    <a:pt x="1360196" y="60404"/>
                    <a:pt x="1360196" y="134916"/>
                  </a:cubicBezTo>
                  <a:lnTo>
                    <a:pt x="1360196" y="1503171"/>
                  </a:lnTo>
                  <a:cubicBezTo>
                    <a:pt x="1360196" y="1577683"/>
                    <a:pt x="1299792" y="1638087"/>
                    <a:pt x="1225281" y="1638087"/>
                  </a:cubicBezTo>
                  <a:lnTo>
                    <a:pt x="134916" y="1638087"/>
                  </a:lnTo>
                  <a:cubicBezTo>
                    <a:pt x="60404" y="1638087"/>
                    <a:pt x="0" y="1577683"/>
                    <a:pt x="0" y="1503171"/>
                  </a:cubicBezTo>
                  <a:lnTo>
                    <a:pt x="0" y="134916"/>
                  </a:lnTo>
                  <a:cubicBezTo>
                    <a:pt x="0" y="60404"/>
                    <a:pt x="60404" y="0"/>
                    <a:pt x="134916" y="0"/>
                  </a:cubicBezTo>
                  <a:close/>
                </a:path>
              </a:pathLst>
            </a:custGeom>
            <a:solidFill>
              <a:srgbClr val="1F8A70"/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60196" cy="167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69180" y="3310592"/>
            <a:ext cx="5164496" cy="6219610"/>
            <a:chOff x="0" y="0"/>
            <a:chExt cx="1360196" cy="16380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60196" cy="1638087"/>
            </a:xfrm>
            <a:custGeom>
              <a:avLst/>
              <a:gdLst/>
              <a:ahLst/>
              <a:cxnLst/>
              <a:rect l="l" t="t" r="r" b="b"/>
              <a:pathLst>
                <a:path w="1360196" h="1638087">
                  <a:moveTo>
                    <a:pt x="134916" y="0"/>
                  </a:moveTo>
                  <a:lnTo>
                    <a:pt x="1225281" y="0"/>
                  </a:lnTo>
                  <a:cubicBezTo>
                    <a:pt x="1299792" y="0"/>
                    <a:pt x="1360196" y="60404"/>
                    <a:pt x="1360196" y="134916"/>
                  </a:cubicBezTo>
                  <a:lnTo>
                    <a:pt x="1360196" y="1503171"/>
                  </a:lnTo>
                  <a:cubicBezTo>
                    <a:pt x="1360196" y="1577683"/>
                    <a:pt x="1299792" y="1638087"/>
                    <a:pt x="1225281" y="1638087"/>
                  </a:cubicBezTo>
                  <a:lnTo>
                    <a:pt x="134916" y="1638087"/>
                  </a:lnTo>
                  <a:cubicBezTo>
                    <a:pt x="60404" y="1638087"/>
                    <a:pt x="0" y="1577683"/>
                    <a:pt x="0" y="1503171"/>
                  </a:cubicBezTo>
                  <a:lnTo>
                    <a:pt x="0" y="134916"/>
                  </a:lnTo>
                  <a:cubicBezTo>
                    <a:pt x="0" y="60404"/>
                    <a:pt x="60404" y="0"/>
                    <a:pt x="1349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60196" cy="1676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51072" y="4276306"/>
            <a:ext cx="4471130" cy="3581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6908" lvl="1" indent="-243454" algn="l">
              <a:lnSpc>
                <a:spcPts val="3157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Participation in the Kaggle competition "Child Mind Institute — Problematic Internet Use".</a:t>
            </a:r>
          </a:p>
          <a:p>
            <a:pPr marL="486908" lvl="1" indent="-243454" algn="l">
              <a:lnSpc>
                <a:spcPts val="3157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Develop a predictive model to analyze children’s physical activity data and predict levels of problematic internet usage.</a:t>
            </a:r>
          </a:p>
        </p:txBody>
      </p:sp>
      <p:sp>
        <p:nvSpPr>
          <p:cNvPr id="14" name="TextBox 14"/>
          <p:cNvSpPr txBox="1"/>
          <p:nvPr/>
        </p:nvSpPr>
        <p:spPr>
          <a:xfrm rot="-375730">
            <a:off x="798398" y="2944989"/>
            <a:ext cx="3957397" cy="537845"/>
          </a:xfrm>
          <a:prstGeom prst="rect">
            <a:avLst/>
          </a:prstGeom>
          <a:solidFill>
            <a:srgbClr val="00B05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Description</a:t>
            </a:r>
          </a:p>
        </p:txBody>
      </p:sp>
      <p:sp>
        <p:nvSpPr>
          <p:cNvPr id="15" name="TextBox 15"/>
          <p:cNvSpPr txBox="1"/>
          <p:nvPr/>
        </p:nvSpPr>
        <p:spPr>
          <a:xfrm rot="522102">
            <a:off x="15362434" y="3041669"/>
            <a:ext cx="2064591" cy="537845"/>
          </a:xfrm>
          <a:prstGeom prst="rect">
            <a:avLst/>
          </a:prstGeom>
          <a:solidFill>
            <a:srgbClr val="00B0F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</a:t>
            </a:r>
          </a:p>
        </p:txBody>
      </p:sp>
      <p:sp>
        <p:nvSpPr>
          <p:cNvPr id="16" name="TextBox 16"/>
          <p:cNvSpPr txBox="1"/>
          <p:nvPr/>
        </p:nvSpPr>
        <p:spPr>
          <a:xfrm rot="274117">
            <a:off x="8182077" y="2830533"/>
            <a:ext cx="2959635" cy="537845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 dirty="0">
                <a:solidFill>
                  <a:srgbClr val="0A42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Motivation</a:t>
            </a:r>
          </a:p>
        </p:txBody>
      </p:sp>
      <p:sp>
        <p:nvSpPr>
          <p:cNvPr id="17" name="Freeform 17"/>
          <p:cNvSpPr/>
          <p:nvPr/>
        </p:nvSpPr>
        <p:spPr>
          <a:xfrm rot="815224">
            <a:off x="16480585" y="774653"/>
            <a:ext cx="912814" cy="912814"/>
          </a:xfrm>
          <a:custGeom>
            <a:avLst/>
            <a:gdLst/>
            <a:ahLst/>
            <a:cxnLst/>
            <a:rect l="l" t="t" r="r" b="b"/>
            <a:pathLst>
              <a:path w="912814" h="912814">
                <a:moveTo>
                  <a:pt x="0" y="0"/>
                </a:moveTo>
                <a:lnTo>
                  <a:pt x="912814" y="0"/>
                </a:lnTo>
                <a:lnTo>
                  <a:pt x="912814" y="912814"/>
                </a:lnTo>
                <a:lnTo>
                  <a:pt x="0" y="912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414664" y="283205"/>
            <a:ext cx="2636884" cy="947854"/>
            <a:chOff x="0" y="0"/>
            <a:chExt cx="3515845" cy="12638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08107" cy="1183552"/>
            </a:xfrm>
            <a:custGeom>
              <a:avLst/>
              <a:gdLst/>
              <a:ahLst/>
              <a:cxnLst/>
              <a:rect l="l" t="t" r="r" b="b"/>
              <a:pathLst>
                <a:path w="908107" h="1183552">
                  <a:moveTo>
                    <a:pt x="0" y="0"/>
                  </a:moveTo>
                  <a:lnTo>
                    <a:pt x="908107" y="0"/>
                  </a:lnTo>
                  <a:lnTo>
                    <a:pt x="908107" y="1183552"/>
                  </a:lnTo>
                  <a:lnTo>
                    <a:pt x="0" y="118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24150" y="9525"/>
              <a:ext cx="2491695" cy="125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3"/>
                </a:lnSpc>
              </a:pPr>
              <a:r>
                <a:rPr lang="en-US" sz="3190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Nomad Team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862494" y="3810614"/>
            <a:ext cx="4563012" cy="5181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6908" lvl="1" indent="-243454" algn="l">
              <a:lnSpc>
                <a:spcPts val="3157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Apply machine learning techniques to a real-world dataset.</a:t>
            </a:r>
          </a:p>
          <a:p>
            <a:pPr marL="486908" lvl="1" indent="-243454" algn="l">
              <a:lnSpc>
                <a:spcPts val="3157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Gain insight into the entire process of data preprocessing, feature engineering, model building, and evaluation.</a:t>
            </a:r>
          </a:p>
          <a:p>
            <a:pPr marL="486908" lvl="1" indent="-243454" algn="l">
              <a:lnSpc>
                <a:spcPts val="3157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Develop essential skills in handling machine learning projects through hands-on experience.</a:t>
            </a:r>
          </a:p>
          <a:p>
            <a:pPr algn="l">
              <a:lnSpc>
                <a:spcPts val="3157"/>
              </a:lnSpc>
            </a:pPr>
            <a:endParaRPr lang="en-US" sz="225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373980" y="4486554"/>
            <a:ext cx="4563012" cy="3581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6908" lvl="1" indent="-243454" algn="l">
              <a:lnSpc>
                <a:spcPts val="3157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Build a simple  machine learning model to predict problematic internet usage based on the provided dataset.</a:t>
            </a:r>
          </a:p>
          <a:p>
            <a:pPr marL="486908" lvl="1" indent="-243454" algn="l">
              <a:lnSpc>
                <a:spcPts val="3157"/>
              </a:lnSpc>
              <a:buFont typeface="Arial"/>
              <a:buChar char="•"/>
            </a:pPr>
            <a:r>
              <a:rPr lang="en-US" sz="22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Learn key concepts and iteratively improve the model for better performance.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831727" y="4548935"/>
            <a:ext cx="1030767" cy="3890693"/>
            <a:chOff x="0" y="0"/>
            <a:chExt cx="1374356" cy="5187590"/>
          </a:xfrm>
        </p:grpSpPr>
        <p:grpSp>
          <p:nvGrpSpPr>
            <p:cNvPr id="24" name="Group 24"/>
            <p:cNvGrpSpPr/>
            <p:nvPr/>
          </p:nvGrpSpPr>
          <p:grpSpPr>
            <a:xfrm>
              <a:off x="1048699" y="0"/>
              <a:ext cx="293754" cy="293754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048699" y="946325"/>
              <a:ext cx="293754" cy="293754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048699" y="1892651"/>
              <a:ext cx="293754" cy="293754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048699" y="2838976"/>
              <a:ext cx="293754" cy="29375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048699" y="3785302"/>
              <a:ext cx="293754" cy="293754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048699" y="4731627"/>
              <a:ext cx="293754" cy="293754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115053" y="0"/>
              <a:ext cx="293754" cy="293754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115053" y="946325"/>
              <a:ext cx="293754" cy="293754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115053" y="1892651"/>
              <a:ext cx="293754" cy="293754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115053" y="2838976"/>
              <a:ext cx="293754" cy="293754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115053" y="3785302"/>
              <a:ext cx="293754" cy="293754"/>
              <a:chOff x="0" y="0"/>
              <a:chExt cx="812800" cy="8128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115053" y="4731627"/>
              <a:ext cx="293754" cy="293754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0" name="TextBox 60"/>
            <p:cNvSpPr txBox="1"/>
            <p:nvPr/>
          </p:nvSpPr>
          <p:spPr>
            <a:xfrm rot="5400000">
              <a:off x="554923" y="-494723"/>
              <a:ext cx="397860" cy="1507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33"/>
                </a:lnSpc>
              </a:pPr>
              <a:r>
                <a:rPr lang="en-US" sz="6809">
                  <a:solidFill>
                    <a:srgbClr val="FFF6B9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 rot="5400000">
              <a:off x="554923" y="451183"/>
              <a:ext cx="397860" cy="1507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33"/>
                </a:lnSpc>
              </a:pPr>
              <a:r>
                <a:rPr lang="en-US" sz="6809">
                  <a:solidFill>
                    <a:srgbClr val="FFF6B9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 rot="5400000">
              <a:off x="554923" y="1397089"/>
              <a:ext cx="397860" cy="1507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33"/>
                </a:lnSpc>
              </a:pPr>
              <a:r>
                <a:rPr lang="en-US" sz="6809">
                  <a:solidFill>
                    <a:srgbClr val="FFF6B9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 rot="5400000">
              <a:off x="554923" y="2342995"/>
              <a:ext cx="397860" cy="1507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33"/>
                </a:lnSpc>
              </a:pPr>
              <a:r>
                <a:rPr lang="en-US" sz="6809">
                  <a:solidFill>
                    <a:srgbClr val="FFF6B9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 rot="5400000">
              <a:off x="554923" y="3288901"/>
              <a:ext cx="397860" cy="1507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33"/>
                </a:lnSpc>
              </a:pPr>
              <a:r>
                <a:rPr lang="en-US" sz="6809">
                  <a:solidFill>
                    <a:srgbClr val="FFF6B9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65" name="TextBox 65"/>
            <p:cNvSpPr txBox="1"/>
            <p:nvPr/>
          </p:nvSpPr>
          <p:spPr>
            <a:xfrm rot="5400000">
              <a:off x="554923" y="4234807"/>
              <a:ext cx="397860" cy="1507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33"/>
                </a:lnSpc>
              </a:pPr>
              <a:r>
                <a:rPr lang="en-US" sz="6809">
                  <a:solidFill>
                    <a:srgbClr val="FFF6B9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1439506" y="4548935"/>
            <a:ext cx="1030767" cy="3890693"/>
            <a:chOff x="0" y="0"/>
            <a:chExt cx="1374356" cy="5187590"/>
          </a:xfrm>
        </p:grpSpPr>
        <p:grpSp>
          <p:nvGrpSpPr>
            <p:cNvPr id="67" name="Group 67"/>
            <p:cNvGrpSpPr/>
            <p:nvPr/>
          </p:nvGrpSpPr>
          <p:grpSpPr>
            <a:xfrm>
              <a:off x="1048699" y="0"/>
              <a:ext cx="293754" cy="293754"/>
              <a:chOff x="0" y="0"/>
              <a:chExt cx="812800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TextBox 6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1048699" y="946325"/>
              <a:ext cx="293754" cy="293754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TextBox 7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1048699" y="1892651"/>
              <a:ext cx="293754" cy="293754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TextBox 7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1048699" y="2838976"/>
              <a:ext cx="293754" cy="293754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TextBox 7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1048699" y="3785302"/>
              <a:ext cx="293754" cy="293754"/>
              <a:chOff x="0" y="0"/>
              <a:chExt cx="812800" cy="8128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TextBox 8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1048699" y="4731627"/>
              <a:ext cx="293754" cy="293754"/>
              <a:chOff x="0" y="0"/>
              <a:chExt cx="812800" cy="8128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TextBox 8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115053" y="0"/>
              <a:ext cx="293754" cy="293754"/>
              <a:chOff x="0" y="0"/>
              <a:chExt cx="812800" cy="8128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TextBox 8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115053" y="946325"/>
              <a:ext cx="293754" cy="293754"/>
              <a:chOff x="0" y="0"/>
              <a:chExt cx="812800" cy="8128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TextBox 9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115053" y="1892651"/>
              <a:ext cx="293754" cy="293754"/>
              <a:chOff x="0" y="0"/>
              <a:chExt cx="812800" cy="8128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TextBox 9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115053" y="2838976"/>
              <a:ext cx="293754" cy="293754"/>
              <a:chOff x="0" y="0"/>
              <a:chExt cx="812800" cy="8128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TextBox 9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>
              <a:off x="115053" y="3785302"/>
              <a:ext cx="293754" cy="293754"/>
              <a:chOff x="0" y="0"/>
              <a:chExt cx="812800" cy="8128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TextBox 9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>
              <a:off x="115053" y="4731627"/>
              <a:ext cx="293754" cy="293754"/>
              <a:chOff x="0" y="0"/>
              <a:chExt cx="812800" cy="8128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6B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TextBox 10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3" name="TextBox 103"/>
            <p:cNvSpPr txBox="1"/>
            <p:nvPr/>
          </p:nvSpPr>
          <p:spPr>
            <a:xfrm rot="5400000">
              <a:off x="554923" y="-494723"/>
              <a:ext cx="397860" cy="1507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33"/>
                </a:lnSpc>
              </a:pPr>
              <a:r>
                <a:rPr lang="en-US" sz="6809">
                  <a:solidFill>
                    <a:srgbClr val="FFF6B9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04" name="TextBox 104"/>
            <p:cNvSpPr txBox="1"/>
            <p:nvPr/>
          </p:nvSpPr>
          <p:spPr>
            <a:xfrm rot="5400000">
              <a:off x="554923" y="451183"/>
              <a:ext cx="397860" cy="1507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33"/>
                </a:lnSpc>
              </a:pPr>
              <a:r>
                <a:rPr lang="en-US" sz="6809">
                  <a:solidFill>
                    <a:srgbClr val="FFF6B9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05" name="TextBox 105"/>
            <p:cNvSpPr txBox="1"/>
            <p:nvPr/>
          </p:nvSpPr>
          <p:spPr>
            <a:xfrm rot="5400000">
              <a:off x="554923" y="1397089"/>
              <a:ext cx="397860" cy="1507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33"/>
                </a:lnSpc>
              </a:pPr>
              <a:r>
                <a:rPr lang="en-US" sz="6809">
                  <a:solidFill>
                    <a:srgbClr val="FFF6B9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06" name="TextBox 106"/>
            <p:cNvSpPr txBox="1"/>
            <p:nvPr/>
          </p:nvSpPr>
          <p:spPr>
            <a:xfrm rot="5400000">
              <a:off x="554923" y="2342995"/>
              <a:ext cx="397860" cy="1507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33"/>
                </a:lnSpc>
              </a:pPr>
              <a:r>
                <a:rPr lang="en-US" sz="6809">
                  <a:solidFill>
                    <a:srgbClr val="FFF6B9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07" name="TextBox 107"/>
            <p:cNvSpPr txBox="1"/>
            <p:nvPr/>
          </p:nvSpPr>
          <p:spPr>
            <a:xfrm rot="5400000">
              <a:off x="554923" y="3288901"/>
              <a:ext cx="397860" cy="1507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33"/>
                </a:lnSpc>
              </a:pPr>
              <a:r>
                <a:rPr lang="en-US" sz="6809">
                  <a:solidFill>
                    <a:srgbClr val="FFF6B9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08" name="TextBox 108"/>
            <p:cNvSpPr txBox="1"/>
            <p:nvPr/>
          </p:nvSpPr>
          <p:spPr>
            <a:xfrm rot="5400000">
              <a:off x="554923" y="4234807"/>
              <a:ext cx="397860" cy="1507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33"/>
                </a:lnSpc>
              </a:pPr>
              <a:r>
                <a:rPr lang="en-US" sz="6809">
                  <a:solidFill>
                    <a:srgbClr val="FFF6B9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541" y="1470992"/>
            <a:ext cx="1232729" cy="7134324"/>
            <a:chOff x="0" y="0"/>
            <a:chExt cx="1643639" cy="9512432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508044" y="6117518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 rot="-5400000">
              <a:off x="508044" y="-660444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 rot="-5400000">
              <a:off x="508044" y="469216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 rot="-5400000">
              <a:off x="508044" y="1598876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 rot="-5400000">
              <a:off x="508044" y="2728537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 rot="-5400000">
              <a:off x="508044" y="3858197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 rot="-5400000">
              <a:off x="508044" y="4987857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 rot="-5400000">
              <a:off x="508044" y="7247178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-5400000">
              <a:off x="508044" y="8376838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9347332"/>
            <a:ext cx="15613811" cy="751415"/>
          </a:xfrm>
          <a:custGeom>
            <a:avLst/>
            <a:gdLst/>
            <a:ahLst/>
            <a:cxnLst/>
            <a:rect l="l" t="t" r="r" b="b"/>
            <a:pathLst>
              <a:path w="15613811" h="751415">
                <a:moveTo>
                  <a:pt x="0" y="0"/>
                </a:moveTo>
                <a:lnTo>
                  <a:pt x="15613811" y="0"/>
                </a:lnTo>
                <a:lnTo>
                  <a:pt x="15613811" y="751415"/>
                </a:lnTo>
                <a:lnTo>
                  <a:pt x="0" y="751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5164201" y="2618086"/>
            <a:ext cx="2279617" cy="1191585"/>
            <a:chOff x="0" y="0"/>
            <a:chExt cx="3039489" cy="158878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039489" cy="1588780"/>
              <a:chOff x="0" y="0"/>
              <a:chExt cx="620810" cy="32450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846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234950" y="117213"/>
              <a:ext cx="1688828" cy="1354354"/>
              <a:chOff x="0" y="0"/>
              <a:chExt cx="344940" cy="2766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84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5164201" y="3904500"/>
            <a:ext cx="2279617" cy="1191585"/>
            <a:chOff x="0" y="0"/>
            <a:chExt cx="3039489" cy="158878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3039489" cy="1588780"/>
              <a:chOff x="0" y="0"/>
              <a:chExt cx="620810" cy="32450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FFCF9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234950" y="117213"/>
              <a:ext cx="1688828" cy="1354354"/>
              <a:chOff x="0" y="0"/>
              <a:chExt cx="344940" cy="2766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FFCF91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15164201" y="5190915"/>
            <a:ext cx="2279617" cy="1191585"/>
            <a:chOff x="0" y="0"/>
            <a:chExt cx="3039489" cy="1588780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039489" cy="1588780"/>
              <a:chOff x="0" y="0"/>
              <a:chExt cx="620810" cy="3245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234950" y="117213"/>
              <a:ext cx="1688828" cy="1354354"/>
              <a:chOff x="0" y="0"/>
              <a:chExt cx="344940" cy="27662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62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5164201" y="6477329"/>
            <a:ext cx="2279617" cy="1191585"/>
            <a:chOff x="0" y="0"/>
            <a:chExt cx="3039489" cy="1588780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3039489" cy="1588780"/>
              <a:chOff x="0" y="0"/>
              <a:chExt cx="620810" cy="324506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E7846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1234950" y="117213"/>
              <a:ext cx="1688828" cy="1354354"/>
              <a:chOff x="0" y="0"/>
              <a:chExt cx="344940" cy="276625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E784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1" name="Group 41"/>
          <p:cNvGrpSpPr/>
          <p:nvPr/>
        </p:nvGrpSpPr>
        <p:grpSpPr>
          <a:xfrm>
            <a:off x="15164201" y="7763743"/>
            <a:ext cx="2279617" cy="1191585"/>
            <a:chOff x="0" y="0"/>
            <a:chExt cx="3039489" cy="1588780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3039489" cy="1588780"/>
              <a:chOff x="0" y="0"/>
              <a:chExt cx="620810" cy="324506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20810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620810" h="324506">
                    <a:moveTo>
                      <a:pt x="84904" y="0"/>
                    </a:moveTo>
                    <a:lnTo>
                      <a:pt x="535907" y="0"/>
                    </a:lnTo>
                    <a:cubicBezTo>
                      <a:pt x="558424" y="0"/>
                      <a:pt x="580020" y="8945"/>
                      <a:pt x="595943" y="24868"/>
                    </a:cubicBezTo>
                    <a:cubicBezTo>
                      <a:pt x="611865" y="40790"/>
                      <a:pt x="620810" y="62386"/>
                      <a:pt x="620810" y="84904"/>
                    </a:cubicBezTo>
                    <a:lnTo>
                      <a:pt x="620810" y="239602"/>
                    </a:lnTo>
                    <a:cubicBezTo>
                      <a:pt x="620810" y="262120"/>
                      <a:pt x="611865" y="283715"/>
                      <a:pt x="595943" y="299638"/>
                    </a:cubicBezTo>
                    <a:cubicBezTo>
                      <a:pt x="580020" y="315560"/>
                      <a:pt x="558424" y="324506"/>
                      <a:pt x="535907" y="324506"/>
                    </a:cubicBezTo>
                    <a:lnTo>
                      <a:pt x="84904" y="324506"/>
                    </a:lnTo>
                    <a:cubicBezTo>
                      <a:pt x="62386" y="324506"/>
                      <a:pt x="40790" y="315560"/>
                      <a:pt x="24868" y="299638"/>
                    </a:cubicBezTo>
                    <a:cubicBezTo>
                      <a:pt x="8945" y="283715"/>
                      <a:pt x="0" y="262120"/>
                      <a:pt x="0" y="239602"/>
                    </a:cubicBezTo>
                    <a:lnTo>
                      <a:pt x="0" y="84904"/>
                    </a:lnTo>
                    <a:cubicBezTo>
                      <a:pt x="0" y="62386"/>
                      <a:pt x="8945" y="40790"/>
                      <a:pt x="24868" y="24868"/>
                    </a:cubicBezTo>
                    <a:cubicBezTo>
                      <a:pt x="40790" y="8945"/>
                      <a:pt x="62386" y="0"/>
                      <a:pt x="84904" y="0"/>
                    </a:cubicBezTo>
                    <a:close/>
                  </a:path>
                </a:pathLst>
              </a:custGeom>
              <a:solidFill>
                <a:srgbClr val="FFCF9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47625"/>
                <a:ext cx="620810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1234950" y="117213"/>
              <a:ext cx="1688828" cy="1354354"/>
              <a:chOff x="0" y="0"/>
              <a:chExt cx="344940" cy="27662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344940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344940" h="276625">
                    <a:moveTo>
                      <a:pt x="122245" y="0"/>
                    </a:moveTo>
                    <a:lnTo>
                      <a:pt x="222695" y="0"/>
                    </a:lnTo>
                    <a:cubicBezTo>
                      <a:pt x="290209" y="0"/>
                      <a:pt x="344940" y="54731"/>
                      <a:pt x="344940" y="122245"/>
                    </a:cubicBezTo>
                    <a:lnTo>
                      <a:pt x="344940" y="154379"/>
                    </a:lnTo>
                    <a:cubicBezTo>
                      <a:pt x="344940" y="221893"/>
                      <a:pt x="290209" y="276625"/>
                      <a:pt x="222695" y="276625"/>
                    </a:cubicBezTo>
                    <a:lnTo>
                      <a:pt x="122245" y="276625"/>
                    </a:lnTo>
                    <a:cubicBezTo>
                      <a:pt x="54731" y="276625"/>
                      <a:pt x="0" y="221893"/>
                      <a:pt x="0" y="154379"/>
                    </a:cubicBezTo>
                    <a:lnTo>
                      <a:pt x="0" y="122245"/>
                    </a:lnTo>
                    <a:cubicBezTo>
                      <a:pt x="0" y="54731"/>
                      <a:pt x="54731" y="0"/>
                      <a:pt x="122245" y="0"/>
                    </a:cubicBezTo>
                    <a:close/>
                  </a:path>
                </a:pathLst>
              </a:custGeom>
              <a:solidFill>
                <a:srgbClr val="FFCF91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47625"/>
                <a:ext cx="344940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8" name="Group 48"/>
          <p:cNvGrpSpPr/>
          <p:nvPr/>
        </p:nvGrpSpPr>
        <p:grpSpPr>
          <a:xfrm>
            <a:off x="15564542" y="1331671"/>
            <a:ext cx="2186870" cy="1191585"/>
            <a:chOff x="0" y="0"/>
            <a:chExt cx="2915827" cy="1588780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2915827" cy="1588780"/>
              <a:chOff x="0" y="0"/>
              <a:chExt cx="595553" cy="324506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595553" cy="324506"/>
              </a:xfrm>
              <a:custGeom>
                <a:avLst/>
                <a:gdLst/>
                <a:ahLst/>
                <a:cxnLst/>
                <a:rect l="l" t="t" r="r" b="b"/>
                <a:pathLst>
                  <a:path w="595553" h="324506">
                    <a:moveTo>
                      <a:pt x="88505" y="0"/>
                    </a:moveTo>
                    <a:lnTo>
                      <a:pt x="507048" y="0"/>
                    </a:lnTo>
                    <a:cubicBezTo>
                      <a:pt x="555928" y="0"/>
                      <a:pt x="595553" y="39625"/>
                      <a:pt x="595553" y="88505"/>
                    </a:cubicBezTo>
                    <a:lnTo>
                      <a:pt x="595553" y="236001"/>
                    </a:lnTo>
                    <a:cubicBezTo>
                      <a:pt x="595553" y="284881"/>
                      <a:pt x="555928" y="324506"/>
                      <a:pt x="507048" y="324506"/>
                    </a:cubicBezTo>
                    <a:lnTo>
                      <a:pt x="88505" y="324506"/>
                    </a:lnTo>
                    <a:cubicBezTo>
                      <a:pt x="39625" y="324506"/>
                      <a:pt x="0" y="284881"/>
                      <a:pt x="0" y="236001"/>
                    </a:cubicBezTo>
                    <a:lnTo>
                      <a:pt x="0" y="88505"/>
                    </a:lnTo>
                    <a:cubicBezTo>
                      <a:pt x="0" y="39625"/>
                      <a:pt x="39625" y="0"/>
                      <a:pt x="88505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595553" cy="372131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135707" y="117213"/>
              <a:ext cx="2664410" cy="1354354"/>
              <a:chOff x="0" y="0"/>
              <a:chExt cx="544201" cy="27662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44201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544201" h="276625">
                    <a:moveTo>
                      <a:pt x="77485" y="0"/>
                    </a:moveTo>
                    <a:lnTo>
                      <a:pt x="466716" y="0"/>
                    </a:lnTo>
                    <a:cubicBezTo>
                      <a:pt x="509510" y="0"/>
                      <a:pt x="544201" y="34691"/>
                      <a:pt x="544201" y="77485"/>
                    </a:cubicBezTo>
                    <a:lnTo>
                      <a:pt x="544201" y="199140"/>
                    </a:lnTo>
                    <a:cubicBezTo>
                      <a:pt x="544201" y="241933"/>
                      <a:pt x="509510" y="276625"/>
                      <a:pt x="466716" y="276625"/>
                    </a:cubicBezTo>
                    <a:lnTo>
                      <a:pt x="77485" y="276625"/>
                    </a:lnTo>
                    <a:cubicBezTo>
                      <a:pt x="34691" y="276625"/>
                      <a:pt x="0" y="241933"/>
                      <a:pt x="0" y="199140"/>
                    </a:cubicBezTo>
                    <a:lnTo>
                      <a:pt x="0" y="77485"/>
                    </a:lnTo>
                    <a:cubicBezTo>
                      <a:pt x="0" y="34691"/>
                      <a:pt x="34691" y="0"/>
                      <a:pt x="77485" y="0"/>
                    </a:cubicBezTo>
                    <a:close/>
                  </a:path>
                </a:pathLst>
              </a:custGeom>
              <a:solidFill>
                <a:srgbClr val="E76262"/>
              </a:solidFill>
              <a:ln w="28575" cap="sq">
                <a:solidFill>
                  <a:srgbClr val="FCF4E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544201" cy="324250"/>
              </a:xfrm>
              <a:prstGeom prst="rect">
                <a:avLst/>
              </a:prstGeom>
            </p:spPr>
            <p:txBody>
              <a:bodyPr lIns="51986" tIns="51986" rIns="51986" bIns="5198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5" name="Freeform 55"/>
          <p:cNvSpPr/>
          <p:nvPr/>
        </p:nvSpPr>
        <p:spPr>
          <a:xfrm rot="5400000">
            <a:off x="13111944" y="4512960"/>
            <a:ext cx="7623658" cy="1261080"/>
          </a:xfrm>
          <a:custGeom>
            <a:avLst/>
            <a:gdLst/>
            <a:ahLst/>
            <a:cxnLst/>
            <a:rect l="l" t="t" r="r" b="b"/>
            <a:pathLst>
              <a:path w="7623658" h="1261080">
                <a:moveTo>
                  <a:pt x="0" y="0"/>
                </a:moveTo>
                <a:lnTo>
                  <a:pt x="7623658" y="0"/>
                </a:lnTo>
                <a:lnTo>
                  <a:pt x="7623658" y="1261080"/>
                </a:lnTo>
                <a:lnTo>
                  <a:pt x="0" y="1261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6" name="Group 56"/>
          <p:cNvGrpSpPr/>
          <p:nvPr/>
        </p:nvGrpSpPr>
        <p:grpSpPr>
          <a:xfrm>
            <a:off x="1028700" y="743240"/>
            <a:ext cx="15613811" cy="8800520"/>
            <a:chOff x="0" y="0"/>
            <a:chExt cx="4112279" cy="2317832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4112280" cy="2317832"/>
            </a:xfrm>
            <a:custGeom>
              <a:avLst/>
              <a:gdLst/>
              <a:ahLst/>
              <a:cxnLst/>
              <a:rect l="l" t="t" r="r" b="b"/>
              <a:pathLst>
                <a:path w="4112280" h="2317832">
                  <a:moveTo>
                    <a:pt x="9917" y="0"/>
                  </a:moveTo>
                  <a:lnTo>
                    <a:pt x="4102363" y="0"/>
                  </a:lnTo>
                  <a:cubicBezTo>
                    <a:pt x="4107840" y="0"/>
                    <a:pt x="4112280" y="4440"/>
                    <a:pt x="4112280" y="9917"/>
                  </a:cubicBezTo>
                  <a:lnTo>
                    <a:pt x="4112280" y="2307916"/>
                  </a:lnTo>
                  <a:cubicBezTo>
                    <a:pt x="4112280" y="2310546"/>
                    <a:pt x="4111235" y="2313068"/>
                    <a:pt x="4109375" y="2314928"/>
                  </a:cubicBezTo>
                  <a:cubicBezTo>
                    <a:pt x="4107515" y="2316788"/>
                    <a:pt x="4104993" y="2317832"/>
                    <a:pt x="4102363" y="2317832"/>
                  </a:cubicBezTo>
                  <a:lnTo>
                    <a:pt x="9917" y="2317832"/>
                  </a:lnTo>
                  <a:cubicBezTo>
                    <a:pt x="4440" y="2317832"/>
                    <a:pt x="0" y="2313393"/>
                    <a:pt x="0" y="2307916"/>
                  </a:cubicBezTo>
                  <a:lnTo>
                    <a:pt x="0" y="9917"/>
                  </a:lnTo>
                  <a:cubicBezTo>
                    <a:pt x="0" y="4440"/>
                    <a:pt x="4440" y="0"/>
                    <a:pt x="9917" y="0"/>
                  </a:cubicBezTo>
                  <a:close/>
                </a:path>
              </a:pathLst>
            </a:custGeom>
            <a:solidFill>
              <a:srgbClr val="FCF4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28575"/>
              <a:ext cx="4112279" cy="2346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337094" y="1028700"/>
            <a:ext cx="14956138" cy="8229600"/>
            <a:chOff x="0" y="0"/>
            <a:chExt cx="3939065" cy="2167467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3939065" cy="2167467"/>
            </a:xfrm>
            <a:custGeom>
              <a:avLst/>
              <a:gdLst/>
              <a:ahLst/>
              <a:cxnLst/>
              <a:rect l="l" t="t" r="r" b="b"/>
              <a:pathLst>
                <a:path w="3939065" h="2167467">
                  <a:moveTo>
                    <a:pt x="10353" y="0"/>
                  </a:moveTo>
                  <a:lnTo>
                    <a:pt x="3928713" y="0"/>
                  </a:lnTo>
                  <a:cubicBezTo>
                    <a:pt x="3931458" y="0"/>
                    <a:pt x="3934092" y="1091"/>
                    <a:pt x="3936033" y="3032"/>
                  </a:cubicBezTo>
                  <a:cubicBezTo>
                    <a:pt x="3937975" y="4974"/>
                    <a:pt x="3939065" y="7607"/>
                    <a:pt x="3939065" y="10353"/>
                  </a:cubicBezTo>
                  <a:lnTo>
                    <a:pt x="3939065" y="2157114"/>
                  </a:lnTo>
                  <a:cubicBezTo>
                    <a:pt x="3939065" y="2159860"/>
                    <a:pt x="3937975" y="2162493"/>
                    <a:pt x="3936033" y="2164435"/>
                  </a:cubicBezTo>
                  <a:cubicBezTo>
                    <a:pt x="3934092" y="2166376"/>
                    <a:pt x="3931458" y="2167467"/>
                    <a:pt x="3928713" y="2167467"/>
                  </a:cubicBezTo>
                  <a:lnTo>
                    <a:pt x="10353" y="2167467"/>
                  </a:lnTo>
                  <a:cubicBezTo>
                    <a:pt x="7607" y="2167467"/>
                    <a:pt x="4974" y="2166376"/>
                    <a:pt x="3032" y="2164435"/>
                  </a:cubicBezTo>
                  <a:cubicBezTo>
                    <a:pt x="1091" y="2162493"/>
                    <a:pt x="0" y="2159860"/>
                    <a:pt x="0" y="2157114"/>
                  </a:cubicBezTo>
                  <a:lnTo>
                    <a:pt x="0" y="10353"/>
                  </a:lnTo>
                  <a:cubicBezTo>
                    <a:pt x="0" y="7607"/>
                    <a:pt x="1091" y="4974"/>
                    <a:pt x="3032" y="3032"/>
                  </a:cubicBezTo>
                  <a:cubicBezTo>
                    <a:pt x="4974" y="1091"/>
                    <a:pt x="7607" y="0"/>
                    <a:pt x="103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9FC2B6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28575"/>
              <a:ext cx="3939065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540290" y="1622751"/>
            <a:ext cx="263115" cy="7044082"/>
            <a:chOff x="0" y="0"/>
            <a:chExt cx="350819" cy="9392109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50819" cy="350819"/>
              <a:chOff x="0" y="0"/>
              <a:chExt cx="812800" cy="8128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FC2B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60442" tIns="60442" rIns="60442" bIns="6044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0" y="1130161"/>
              <a:ext cx="350819" cy="350819"/>
              <a:chOff x="0" y="0"/>
              <a:chExt cx="812800" cy="8128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FC2B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60442" tIns="60442" rIns="60442" bIns="6044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0" y="2260322"/>
              <a:ext cx="350819" cy="350819"/>
              <a:chOff x="0" y="0"/>
              <a:chExt cx="812800" cy="8128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FC2B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60442" tIns="60442" rIns="60442" bIns="6044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0" y="3390484"/>
              <a:ext cx="350819" cy="350819"/>
              <a:chOff x="0" y="0"/>
              <a:chExt cx="812800" cy="8128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FC2B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TextBox 7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60442" tIns="60442" rIns="60442" bIns="6044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0" y="4520645"/>
              <a:ext cx="350819" cy="350819"/>
              <a:chOff x="0" y="0"/>
              <a:chExt cx="812800" cy="8128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FC2B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TextBox 7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60442" tIns="60442" rIns="60442" bIns="6044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0" y="5650806"/>
              <a:ext cx="350819" cy="350819"/>
              <a:chOff x="0" y="0"/>
              <a:chExt cx="812800" cy="8128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FC2B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TextBox 8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60442" tIns="60442" rIns="60442" bIns="6044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0" y="6780967"/>
              <a:ext cx="350819" cy="350819"/>
              <a:chOff x="0" y="0"/>
              <a:chExt cx="812800" cy="8128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FC2B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TextBox 8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60442" tIns="60442" rIns="60442" bIns="6044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>
              <a:off x="0" y="7911128"/>
              <a:ext cx="350819" cy="350819"/>
              <a:chOff x="0" y="0"/>
              <a:chExt cx="812800" cy="8128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FC2B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TextBox 8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60442" tIns="60442" rIns="60442" bIns="6044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0" y="9041289"/>
              <a:ext cx="350819" cy="350819"/>
              <a:chOff x="0" y="0"/>
              <a:chExt cx="812800" cy="8128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FC2B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TextBox 8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60442" tIns="60442" rIns="60442" bIns="6044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90" name="Group 90"/>
          <p:cNvGrpSpPr/>
          <p:nvPr/>
        </p:nvGrpSpPr>
        <p:grpSpPr>
          <a:xfrm>
            <a:off x="9144000" y="2429764"/>
            <a:ext cx="6327796" cy="6713886"/>
            <a:chOff x="0" y="0"/>
            <a:chExt cx="1666580" cy="1768266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666580" cy="1768266"/>
            </a:xfrm>
            <a:custGeom>
              <a:avLst/>
              <a:gdLst/>
              <a:ahLst/>
              <a:cxnLst/>
              <a:rect l="l" t="t" r="r" b="b"/>
              <a:pathLst>
                <a:path w="1666580" h="1768266">
                  <a:moveTo>
                    <a:pt x="61174" y="0"/>
                  </a:moveTo>
                  <a:lnTo>
                    <a:pt x="1605406" y="0"/>
                  </a:lnTo>
                  <a:cubicBezTo>
                    <a:pt x="1621630" y="0"/>
                    <a:pt x="1637190" y="6445"/>
                    <a:pt x="1648663" y="17917"/>
                  </a:cubicBezTo>
                  <a:cubicBezTo>
                    <a:pt x="1660135" y="29390"/>
                    <a:pt x="1666580" y="44950"/>
                    <a:pt x="1666580" y="61174"/>
                  </a:cubicBezTo>
                  <a:lnTo>
                    <a:pt x="1666580" y="1707092"/>
                  </a:lnTo>
                  <a:cubicBezTo>
                    <a:pt x="1666580" y="1723317"/>
                    <a:pt x="1660135" y="1738877"/>
                    <a:pt x="1648663" y="1750349"/>
                  </a:cubicBezTo>
                  <a:cubicBezTo>
                    <a:pt x="1637190" y="1761821"/>
                    <a:pt x="1621630" y="1768266"/>
                    <a:pt x="1605406" y="1768266"/>
                  </a:cubicBezTo>
                  <a:lnTo>
                    <a:pt x="61174" y="1768266"/>
                  </a:lnTo>
                  <a:cubicBezTo>
                    <a:pt x="44950" y="1768266"/>
                    <a:pt x="29390" y="1761821"/>
                    <a:pt x="17917" y="1750349"/>
                  </a:cubicBezTo>
                  <a:cubicBezTo>
                    <a:pt x="6445" y="1738877"/>
                    <a:pt x="0" y="1723317"/>
                    <a:pt x="0" y="1707092"/>
                  </a:cubicBezTo>
                  <a:lnTo>
                    <a:pt x="0" y="61174"/>
                  </a:lnTo>
                  <a:cubicBezTo>
                    <a:pt x="0" y="44950"/>
                    <a:pt x="6445" y="29390"/>
                    <a:pt x="17917" y="17917"/>
                  </a:cubicBezTo>
                  <a:cubicBezTo>
                    <a:pt x="29390" y="6445"/>
                    <a:pt x="44950" y="0"/>
                    <a:pt x="611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E76262"/>
              </a:solidFill>
              <a:prstDash val="lgDash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-28575"/>
              <a:ext cx="1666580" cy="179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2507810" y="2429764"/>
            <a:ext cx="6327796" cy="6713886"/>
            <a:chOff x="0" y="0"/>
            <a:chExt cx="1666580" cy="1768266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1666580" cy="1768266"/>
            </a:xfrm>
            <a:custGeom>
              <a:avLst/>
              <a:gdLst/>
              <a:ahLst/>
              <a:cxnLst/>
              <a:rect l="l" t="t" r="r" b="b"/>
              <a:pathLst>
                <a:path w="1666580" h="1768266">
                  <a:moveTo>
                    <a:pt x="61174" y="0"/>
                  </a:moveTo>
                  <a:lnTo>
                    <a:pt x="1605406" y="0"/>
                  </a:lnTo>
                  <a:cubicBezTo>
                    <a:pt x="1621630" y="0"/>
                    <a:pt x="1637190" y="6445"/>
                    <a:pt x="1648663" y="17917"/>
                  </a:cubicBezTo>
                  <a:cubicBezTo>
                    <a:pt x="1660135" y="29390"/>
                    <a:pt x="1666580" y="44950"/>
                    <a:pt x="1666580" y="61174"/>
                  </a:cubicBezTo>
                  <a:lnTo>
                    <a:pt x="1666580" y="1707092"/>
                  </a:lnTo>
                  <a:cubicBezTo>
                    <a:pt x="1666580" y="1723317"/>
                    <a:pt x="1660135" y="1738877"/>
                    <a:pt x="1648663" y="1750349"/>
                  </a:cubicBezTo>
                  <a:cubicBezTo>
                    <a:pt x="1637190" y="1761821"/>
                    <a:pt x="1621630" y="1768266"/>
                    <a:pt x="1605406" y="1768266"/>
                  </a:cubicBezTo>
                  <a:lnTo>
                    <a:pt x="61174" y="1768266"/>
                  </a:lnTo>
                  <a:cubicBezTo>
                    <a:pt x="44950" y="1768266"/>
                    <a:pt x="29390" y="1761821"/>
                    <a:pt x="17917" y="1750349"/>
                  </a:cubicBezTo>
                  <a:cubicBezTo>
                    <a:pt x="6445" y="1738877"/>
                    <a:pt x="0" y="1723317"/>
                    <a:pt x="0" y="1707092"/>
                  </a:cubicBezTo>
                  <a:lnTo>
                    <a:pt x="0" y="61174"/>
                  </a:lnTo>
                  <a:cubicBezTo>
                    <a:pt x="0" y="44950"/>
                    <a:pt x="6445" y="29390"/>
                    <a:pt x="17917" y="17917"/>
                  </a:cubicBezTo>
                  <a:cubicBezTo>
                    <a:pt x="29390" y="6445"/>
                    <a:pt x="44950" y="0"/>
                    <a:pt x="611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E76262"/>
              </a:solidFill>
              <a:prstDash val="lgDash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-28575"/>
              <a:ext cx="1666580" cy="179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6" name="TextBox 96"/>
          <p:cNvSpPr txBox="1"/>
          <p:nvPr/>
        </p:nvSpPr>
        <p:spPr>
          <a:xfrm rot="5400000">
            <a:off x="8859902" y="2382624"/>
            <a:ext cx="330566" cy="128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7543">
                <a:solidFill>
                  <a:srgbClr val="503D36"/>
                </a:solidFill>
                <a:latin typeface="Sniglet"/>
                <a:ea typeface="Sniglet"/>
                <a:cs typeface="Sniglet"/>
                <a:sym typeface="Sniglet"/>
              </a:rPr>
              <a:t>)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8383598" y="3735631"/>
            <a:ext cx="1141897" cy="4310161"/>
            <a:chOff x="0" y="0"/>
            <a:chExt cx="1522529" cy="5746881"/>
          </a:xfrm>
        </p:grpSpPr>
        <p:grpSp>
          <p:nvGrpSpPr>
            <p:cNvPr id="98" name="Group 98"/>
            <p:cNvGrpSpPr/>
            <p:nvPr/>
          </p:nvGrpSpPr>
          <p:grpSpPr>
            <a:xfrm>
              <a:off x="1161763" y="0"/>
              <a:ext cx="325424" cy="325424"/>
              <a:chOff x="0" y="0"/>
              <a:chExt cx="812800" cy="8128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TextBox 10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>
              <a:off x="1161763" y="1048352"/>
              <a:ext cx="325424" cy="325424"/>
              <a:chOff x="0" y="0"/>
              <a:chExt cx="812800" cy="8128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TextBox 10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1161763" y="2096703"/>
              <a:ext cx="325424" cy="325424"/>
              <a:chOff x="0" y="0"/>
              <a:chExt cx="812800" cy="8128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TextBox 10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1161763" y="3145055"/>
              <a:ext cx="325424" cy="325424"/>
              <a:chOff x="0" y="0"/>
              <a:chExt cx="812800" cy="8128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TextBox 10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>
              <a:off x="1161763" y="4193407"/>
              <a:ext cx="325424" cy="325424"/>
              <a:chOff x="0" y="0"/>
              <a:chExt cx="812800" cy="81280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TextBox 1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3" name="Group 113"/>
            <p:cNvGrpSpPr/>
            <p:nvPr/>
          </p:nvGrpSpPr>
          <p:grpSpPr>
            <a:xfrm>
              <a:off x="1161763" y="5241759"/>
              <a:ext cx="325424" cy="325424"/>
              <a:chOff x="0" y="0"/>
              <a:chExt cx="812800" cy="8128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TextBox 1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6" name="Group 116"/>
            <p:cNvGrpSpPr/>
            <p:nvPr/>
          </p:nvGrpSpPr>
          <p:grpSpPr>
            <a:xfrm>
              <a:off x="127457" y="0"/>
              <a:ext cx="325424" cy="325424"/>
              <a:chOff x="0" y="0"/>
              <a:chExt cx="812800" cy="812800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TextBox 1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9" name="Group 119"/>
            <p:cNvGrpSpPr/>
            <p:nvPr/>
          </p:nvGrpSpPr>
          <p:grpSpPr>
            <a:xfrm>
              <a:off x="127457" y="1048352"/>
              <a:ext cx="325424" cy="325424"/>
              <a:chOff x="0" y="0"/>
              <a:chExt cx="812800" cy="8128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TextBox 1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2" name="Group 122"/>
            <p:cNvGrpSpPr/>
            <p:nvPr/>
          </p:nvGrpSpPr>
          <p:grpSpPr>
            <a:xfrm>
              <a:off x="127457" y="2096703"/>
              <a:ext cx="325424" cy="325424"/>
              <a:chOff x="0" y="0"/>
              <a:chExt cx="812800" cy="812800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TextBox 12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5" name="Group 125"/>
            <p:cNvGrpSpPr/>
            <p:nvPr/>
          </p:nvGrpSpPr>
          <p:grpSpPr>
            <a:xfrm>
              <a:off x="127457" y="3145055"/>
              <a:ext cx="325424" cy="325424"/>
              <a:chOff x="0" y="0"/>
              <a:chExt cx="812800" cy="81280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TextBox 12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8" name="Group 128"/>
            <p:cNvGrpSpPr/>
            <p:nvPr/>
          </p:nvGrpSpPr>
          <p:grpSpPr>
            <a:xfrm>
              <a:off x="127457" y="4193407"/>
              <a:ext cx="325424" cy="325424"/>
              <a:chOff x="0" y="0"/>
              <a:chExt cx="812800" cy="812800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TextBox 13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1" name="Group 131"/>
            <p:cNvGrpSpPr/>
            <p:nvPr/>
          </p:nvGrpSpPr>
          <p:grpSpPr>
            <a:xfrm>
              <a:off x="127457" y="5241759"/>
              <a:ext cx="325424" cy="325424"/>
              <a:chOff x="0" y="0"/>
              <a:chExt cx="812800" cy="81280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626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TextBox 13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6067" tIns="56067" rIns="56067" bIns="560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4" name="TextBox 134"/>
            <p:cNvSpPr txBox="1"/>
            <p:nvPr/>
          </p:nvSpPr>
          <p:spPr>
            <a:xfrm rot="5400000">
              <a:off x="612324" y="-545634"/>
              <a:ext cx="440755" cy="166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60"/>
                </a:lnSpc>
              </a:pPr>
              <a:r>
                <a:rPr lang="en-US" sz="7543">
                  <a:solidFill>
                    <a:srgbClr val="FFF6B9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35" name="TextBox 135"/>
            <p:cNvSpPr txBox="1"/>
            <p:nvPr/>
          </p:nvSpPr>
          <p:spPr>
            <a:xfrm rot="5400000">
              <a:off x="612324" y="502252"/>
              <a:ext cx="440755" cy="166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60"/>
                </a:lnSpc>
              </a:pPr>
              <a:r>
                <a:rPr lang="en-US" sz="7543">
                  <a:solidFill>
                    <a:srgbClr val="FFF6B9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36" name="TextBox 136"/>
            <p:cNvSpPr txBox="1"/>
            <p:nvPr/>
          </p:nvSpPr>
          <p:spPr>
            <a:xfrm rot="5400000">
              <a:off x="612324" y="1550140"/>
              <a:ext cx="440755" cy="166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60"/>
                </a:lnSpc>
              </a:pPr>
              <a:r>
                <a:rPr lang="en-US" sz="7543">
                  <a:solidFill>
                    <a:srgbClr val="FFF6B9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37" name="TextBox 137"/>
            <p:cNvSpPr txBox="1"/>
            <p:nvPr/>
          </p:nvSpPr>
          <p:spPr>
            <a:xfrm rot="5400000">
              <a:off x="612324" y="2598026"/>
              <a:ext cx="440755" cy="166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60"/>
                </a:lnSpc>
              </a:pPr>
              <a:r>
                <a:rPr lang="en-US" sz="7543">
                  <a:solidFill>
                    <a:srgbClr val="FFF6B9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38" name="TextBox 138"/>
            <p:cNvSpPr txBox="1"/>
            <p:nvPr/>
          </p:nvSpPr>
          <p:spPr>
            <a:xfrm rot="5400000">
              <a:off x="612324" y="3645913"/>
              <a:ext cx="440755" cy="166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60"/>
                </a:lnSpc>
              </a:pPr>
              <a:r>
                <a:rPr lang="en-US" sz="7543">
                  <a:solidFill>
                    <a:srgbClr val="FFF6B9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39" name="TextBox 139"/>
            <p:cNvSpPr txBox="1"/>
            <p:nvPr/>
          </p:nvSpPr>
          <p:spPr>
            <a:xfrm rot="5400000">
              <a:off x="612324" y="4693802"/>
              <a:ext cx="440755" cy="166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60"/>
                </a:lnSpc>
              </a:pPr>
              <a:r>
                <a:rPr lang="en-US" sz="7543">
                  <a:solidFill>
                    <a:srgbClr val="FFF6B9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</p:grpSp>
      <p:sp>
        <p:nvSpPr>
          <p:cNvPr id="140" name="Freeform 140"/>
          <p:cNvSpPr/>
          <p:nvPr/>
        </p:nvSpPr>
        <p:spPr>
          <a:xfrm flipH="1">
            <a:off x="1940953" y="1028700"/>
            <a:ext cx="1897572" cy="1674608"/>
          </a:xfrm>
          <a:custGeom>
            <a:avLst/>
            <a:gdLst/>
            <a:ahLst/>
            <a:cxnLst/>
            <a:rect l="l" t="t" r="r" b="b"/>
            <a:pathLst>
              <a:path w="1897572" h="1674608">
                <a:moveTo>
                  <a:pt x="1897572" y="0"/>
                </a:moveTo>
                <a:lnTo>
                  <a:pt x="0" y="0"/>
                </a:lnTo>
                <a:lnTo>
                  <a:pt x="0" y="1674608"/>
                </a:lnTo>
                <a:lnTo>
                  <a:pt x="1897572" y="1674608"/>
                </a:lnTo>
                <a:lnTo>
                  <a:pt x="189757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1" name="TextBox 141"/>
          <p:cNvSpPr txBox="1"/>
          <p:nvPr/>
        </p:nvSpPr>
        <p:spPr>
          <a:xfrm>
            <a:off x="3838525" y="2759163"/>
            <a:ext cx="3585983" cy="592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23"/>
              </a:lnSpc>
              <a:spcBef>
                <a:spcPct val="0"/>
              </a:spcBef>
            </a:pPr>
            <a:r>
              <a:rPr lang="en-US" sz="3349">
                <a:solidFill>
                  <a:srgbClr val="503D36"/>
                </a:solidFill>
                <a:latin typeface="Sniglet"/>
                <a:ea typeface="Sniglet"/>
                <a:cs typeface="Sniglet"/>
                <a:sym typeface="Sniglet"/>
              </a:rPr>
              <a:t>Tabular Data: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10576186" y="2712852"/>
            <a:ext cx="3585983" cy="592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23"/>
              </a:lnSpc>
              <a:spcBef>
                <a:spcPct val="0"/>
              </a:spcBef>
            </a:pPr>
            <a:r>
              <a:rPr lang="en-US" sz="3349">
                <a:solidFill>
                  <a:srgbClr val="503D36"/>
                </a:solidFill>
                <a:latin typeface="Sniglet"/>
                <a:ea typeface="Sniglet"/>
                <a:cs typeface="Sniglet"/>
                <a:sym typeface="Sniglet"/>
              </a:rPr>
              <a:t>Actigraphy Data</a:t>
            </a:r>
          </a:p>
        </p:txBody>
      </p:sp>
      <p:sp>
        <p:nvSpPr>
          <p:cNvPr id="143" name="Freeform 143"/>
          <p:cNvSpPr/>
          <p:nvPr/>
        </p:nvSpPr>
        <p:spPr>
          <a:xfrm>
            <a:off x="14559425" y="1907804"/>
            <a:ext cx="1395047" cy="304713"/>
          </a:xfrm>
          <a:custGeom>
            <a:avLst/>
            <a:gdLst/>
            <a:ahLst/>
            <a:cxnLst/>
            <a:rect l="l" t="t" r="r" b="b"/>
            <a:pathLst>
              <a:path w="1395047" h="304713">
                <a:moveTo>
                  <a:pt x="0" y="0"/>
                </a:moveTo>
                <a:lnTo>
                  <a:pt x="1395046" y="0"/>
                </a:lnTo>
                <a:lnTo>
                  <a:pt x="1395046" y="304713"/>
                </a:lnTo>
                <a:lnTo>
                  <a:pt x="0" y="3047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122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4" name="Freeform 144"/>
          <p:cNvSpPr/>
          <p:nvPr/>
        </p:nvSpPr>
        <p:spPr>
          <a:xfrm rot="-63734">
            <a:off x="3863759" y="2651159"/>
            <a:ext cx="801563" cy="693516"/>
          </a:xfrm>
          <a:custGeom>
            <a:avLst/>
            <a:gdLst/>
            <a:ahLst/>
            <a:cxnLst/>
            <a:rect l="l" t="t" r="r" b="b"/>
            <a:pathLst>
              <a:path w="801563" h="693516">
                <a:moveTo>
                  <a:pt x="0" y="0"/>
                </a:moveTo>
                <a:lnTo>
                  <a:pt x="801563" y="0"/>
                </a:lnTo>
                <a:lnTo>
                  <a:pt x="801563" y="693516"/>
                </a:lnTo>
                <a:lnTo>
                  <a:pt x="0" y="693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58022" b="-753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5" name="Freeform 145"/>
          <p:cNvSpPr/>
          <p:nvPr/>
        </p:nvSpPr>
        <p:spPr>
          <a:xfrm rot="-3955797" flipH="1" flipV="1">
            <a:off x="14751050" y="8020834"/>
            <a:ext cx="1011795" cy="696741"/>
          </a:xfrm>
          <a:custGeom>
            <a:avLst/>
            <a:gdLst/>
            <a:ahLst/>
            <a:cxnLst/>
            <a:rect l="l" t="t" r="r" b="b"/>
            <a:pathLst>
              <a:path w="1011795" h="696741">
                <a:moveTo>
                  <a:pt x="1011795" y="696741"/>
                </a:moveTo>
                <a:lnTo>
                  <a:pt x="0" y="696741"/>
                </a:lnTo>
                <a:lnTo>
                  <a:pt x="0" y="0"/>
                </a:lnTo>
                <a:lnTo>
                  <a:pt x="1011795" y="0"/>
                </a:lnTo>
                <a:lnTo>
                  <a:pt x="1011795" y="696741"/>
                </a:lnTo>
                <a:close/>
              </a:path>
            </a:pathLst>
          </a:custGeom>
          <a:blipFill>
            <a:blip r:embed="rId9"/>
            <a:stretch>
              <a:fillRect t="-62571" r="-193516" b="-1970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6" name="Freeform 146"/>
          <p:cNvSpPr/>
          <p:nvPr/>
        </p:nvSpPr>
        <p:spPr>
          <a:xfrm rot="107698">
            <a:off x="10212435" y="2656172"/>
            <a:ext cx="801563" cy="693516"/>
          </a:xfrm>
          <a:custGeom>
            <a:avLst/>
            <a:gdLst/>
            <a:ahLst/>
            <a:cxnLst/>
            <a:rect l="l" t="t" r="r" b="b"/>
            <a:pathLst>
              <a:path w="801563" h="693516">
                <a:moveTo>
                  <a:pt x="0" y="0"/>
                </a:moveTo>
                <a:lnTo>
                  <a:pt x="801563" y="0"/>
                </a:lnTo>
                <a:lnTo>
                  <a:pt x="801563" y="693517"/>
                </a:lnTo>
                <a:lnTo>
                  <a:pt x="0" y="6935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58022" b="-753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7" name="Freeform 147"/>
          <p:cNvSpPr/>
          <p:nvPr/>
        </p:nvSpPr>
        <p:spPr>
          <a:xfrm rot="248596" flipH="1" flipV="1">
            <a:off x="13522117" y="2710664"/>
            <a:ext cx="801563" cy="693516"/>
          </a:xfrm>
          <a:custGeom>
            <a:avLst/>
            <a:gdLst/>
            <a:ahLst/>
            <a:cxnLst/>
            <a:rect l="l" t="t" r="r" b="b"/>
            <a:pathLst>
              <a:path w="801563" h="693516">
                <a:moveTo>
                  <a:pt x="801563" y="693517"/>
                </a:moveTo>
                <a:lnTo>
                  <a:pt x="0" y="693517"/>
                </a:lnTo>
                <a:lnTo>
                  <a:pt x="0" y="0"/>
                </a:lnTo>
                <a:lnTo>
                  <a:pt x="801563" y="0"/>
                </a:lnTo>
                <a:lnTo>
                  <a:pt x="801563" y="69351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58022" b="-753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8" name="Freeform 148"/>
          <p:cNvSpPr/>
          <p:nvPr/>
        </p:nvSpPr>
        <p:spPr>
          <a:xfrm rot="248596" flipH="1" flipV="1">
            <a:off x="7086462" y="2882464"/>
            <a:ext cx="801563" cy="693516"/>
          </a:xfrm>
          <a:custGeom>
            <a:avLst/>
            <a:gdLst/>
            <a:ahLst/>
            <a:cxnLst/>
            <a:rect l="l" t="t" r="r" b="b"/>
            <a:pathLst>
              <a:path w="801563" h="693516">
                <a:moveTo>
                  <a:pt x="801563" y="693516"/>
                </a:moveTo>
                <a:lnTo>
                  <a:pt x="0" y="693516"/>
                </a:lnTo>
                <a:lnTo>
                  <a:pt x="0" y="0"/>
                </a:lnTo>
                <a:lnTo>
                  <a:pt x="801563" y="0"/>
                </a:lnTo>
                <a:lnTo>
                  <a:pt x="801563" y="69351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58022" b="-7533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9" name="Group 149"/>
          <p:cNvGrpSpPr/>
          <p:nvPr/>
        </p:nvGrpSpPr>
        <p:grpSpPr>
          <a:xfrm>
            <a:off x="594866" y="1690137"/>
            <a:ext cx="1232729" cy="7134324"/>
            <a:chOff x="0" y="0"/>
            <a:chExt cx="1643639" cy="9512432"/>
          </a:xfrm>
        </p:grpSpPr>
        <p:sp>
          <p:nvSpPr>
            <p:cNvPr id="150" name="TextBox 150"/>
            <p:cNvSpPr txBox="1"/>
            <p:nvPr/>
          </p:nvSpPr>
          <p:spPr>
            <a:xfrm rot="5400000">
              <a:off x="660444" y="-660444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51" name="TextBox 151"/>
            <p:cNvSpPr txBox="1"/>
            <p:nvPr/>
          </p:nvSpPr>
          <p:spPr>
            <a:xfrm rot="5400000">
              <a:off x="660444" y="469216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52" name="TextBox 152"/>
            <p:cNvSpPr txBox="1"/>
            <p:nvPr/>
          </p:nvSpPr>
          <p:spPr>
            <a:xfrm rot="5400000">
              <a:off x="660444" y="1598876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53" name="TextBox 153"/>
            <p:cNvSpPr txBox="1"/>
            <p:nvPr/>
          </p:nvSpPr>
          <p:spPr>
            <a:xfrm rot="5400000">
              <a:off x="660444" y="2728537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54" name="TextBox 154"/>
            <p:cNvSpPr txBox="1"/>
            <p:nvPr/>
          </p:nvSpPr>
          <p:spPr>
            <a:xfrm rot="5400000">
              <a:off x="660444" y="3858197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55" name="TextBox 155"/>
            <p:cNvSpPr txBox="1"/>
            <p:nvPr/>
          </p:nvSpPr>
          <p:spPr>
            <a:xfrm rot="5400000">
              <a:off x="660444" y="4987857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56" name="TextBox 156"/>
            <p:cNvSpPr txBox="1"/>
            <p:nvPr/>
          </p:nvSpPr>
          <p:spPr>
            <a:xfrm rot="5400000">
              <a:off x="660444" y="6117518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57" name="TextBox 157"/>
            <p:cNvSpPr txBox="1"/>
            <p:nvPr/>
          </p:nvSpPr>
          <p:spPr>
            <a:xfrm rot="5400000">
              <a:off x="660444" y="7247178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  <p:sp>
          <p:nvSpPr>
            <p:cNvPr id="158" name="TextBox 158"/>
            <p:cNvSpPr txBox="1"/>
            <p:nvPr/>
          </p:nvSpPr>
          <p:spPr>
            <a:xfrm rot="5400000">
              <a:off x="660444" y="8376838"/>
              <a:ext cx="475150" cy="1796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84"/>
                </a:lnSpc>
              </a:pPr>
              <a:r>
                <a:rPr lang="en-US" sz="8132">
                  <a:solidFill>
                    <a:srgbClr val="503D36"/>
                  </a:solidFill>
                  <a:latin typeface="Sniglet"/>
                  <a:ea typeface="Sniglet"/>
                  <a:cs typeface="Sniglet"/>
                  <a:sym typeface="Sniglet"/>
                </a:rPr>
                <a:t>)</a:t>
              </a:r>
            </a:p>
          </p:txBody>
        </p:sp>
      </p:grpSp>
      <p:grpSp>
        <p:nvGrpSpPr>
          <p:cNvPr id="159" name="Group 159"/>
          <p:cNvGrpSpPr/>
          <p:nvPr/>
        </p:nvGrpSpPr>
        <p:grpSpPr>
          <a:xfrm>
            <a:off x="4993021" y="173751"/>
            <a:ext cx="7644283" cy="1351905"/>
            <a:chOff x="0" y="0"/>
            <a:chExt cx="2298283" cy="406456"/>
          </a:xfrm>
        </p:grpSpPr>
        <p:sp>
          <p:nvSpPr>
            <p:cNvPr id="160" name="Freeform 160"/>
            <p:cNvSpPr/>
            <p:nvPr/>
          </p:nvSpPr>
          <p:spPr>
            <a:xfrm>
              <a:off x="0" y="0"/>
              <a:ext cx="2298283" cy="406456"/>
            </a:xfrm>
            <a:custGeom>
              <a:avLst/>
              <a:gdLst/>
              <a:ahLst/>
              <a:cxnLst/>
              <a:rect l="l" t="t" r="r" b="b"/>
              <a:pathLst>
                <a:path w="2298283" h="406456">
                  <a:moveTo>
                    <a:pt x="101277" y="0"/>
                  </a:moveTo>
                  <a:lnTo>
                    <a:pt x="2197005" y="0"/>
                  </a:lnTo>
                  <a:cubicBezTo>
                    <a:pt x="2223866" y="0"/>
                    <a:pt x="2249626" y="10670"/>
                    <a:pt x="2268619" y="29663"/>
                  </a:cubicBezTo>
                  <a:cubicBezTo>
                    <a:pt x="2287612" y="48657"/>
                    <a:pt x="2298283" y="74417"/>
                    <a:pt x="2298283" y="101277"/>
                  </a:cubicBezTo>
                  <a:lnTo>
                    <a:pt x="2298283" y="305178"/>
                  </a:lnTo>
                  <a:cubicBezTo>
                    <a:pt x="2298283" y="361112"/>
                    <a:pt x="2252939" y="406456"/>
                    <a:pt x="2197005" y="406456"/>
                  </a:cubicBezTo>
                  <a:lnTo>
                    <a:pt x="101277" y="406456"/>
                  </a:lnTo>
                  <a:cubicBezTo>
                    <a:pt x="74417" y="406456"/>
                    <a:pt x="48657" y="395785"/>
                    <a:pt x="29663" y="376792"/>
                  </a:cubicBezTo>
                  <a:cubicBezTo>
                    <a:pt x="10670" y="357799"/>
                    <a:pt x="0" y="332039"/>
                    <a:pt x="0" y="305178"/>
                  </a:cubicBezTo>
                  <a:lnTo>
                    <a:pt x="0" y="101277"/>
                  </a:lnTo>
                  <a:cubicBezTo>
                    <a:pt x="0" y="45343"/>
                    <a:pt x="45343" y="0"/>
                    <a:pt x="101277" y="0"/>
                  </a:cubicBezTo>
                  <a:close/>
                </a:path>
              </a:pathLst>
            </a:custGeom>
            <a:solidFill>
              <a:srgbClr val="1F8A70"/>
            </a:solidFill>
            <a:ln w="47625" cap="rnd">
              <a:solidFill>
                <a:srgbClr val="FFF6B9"/>
              </a:solidFill>
              <a:prstDash val="lgDash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TextBox 161"/>
            <p:cNvSpPr txBox="1"/>
            <p:nvPr/>
          </p:nvSpPr>
          <p:spPr>
            <a:xfrm>
              <a:off x="0" y="-28575"/>
              <a:ext cx="2298283" cy="435031"/>
            </a:xfrm>
            <a:prstGeom prst="rect">
              <a:avLst/>
            </a:prstGeom>
          </p:spPr>
          <p:txBody>
            <a:bodyPr lIns="44501" tIns="44501" rIns="44501" bIns="4450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2" name="TextBox 162"/>
          <p:cNvSpPr txBox="1"/>
          <p:nvPr/>
        </p:nvSpPr>
        <p:spPr>
          <a:xfrm>
            <a:off x="6782684" y="661228"/>
            <a:ext cx="4170613" cy="1143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5"/>
              </a:lnSpc>
            </a:pPr>
            <a:r>
              <a:rPr lang="en-US" sz="11446" dirty="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Dataset</a:t>
            </a:r>
          </a:p>
        </p:txBody>
      </p:sp>
      <p:sp>
        <p:nvSpPr>
          <p:cNvPr id="163" name="TextBox 163"/>
          <p:cNvSpPr txBox="1"/>
          <p:nvPr/>
        </p:nvSpPr>
        <p:spPr>
          <a:xfrm>
            <a:off x="2881422" y="3456821"/>
            <a:ext cx="5275427" cy="528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03D36"/>
                </a:solidFill>
                <a:latin typeface="Canva Sans"/>
                <a:ea typeface="Canva Sans"/>
                <a:cs typeface="Canva Sans"/>
                <a:sym typeface="Canva Sans"/>
              </a:rPr>
              <a:t>Files:</a:t>
            </a:r>
            <a:r>
              <a:rPr lang="en-US" sz="2000" b="1">
                <a:solidFill>
                  <a:srgbClr val="503D3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train.csv and test.csv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03D36"/>
                </a:solidFill>
                <a:latin typeface="Canva Sans"/>
                <a:ea typeface="Canva Sans"/>
                <a:cs typeface="Canva Sans"/>
                <a:sym typeface="Canva Sans"/>
              </a:rPr>
              <a:t>Includes demographic, physical, and behavioral measurements collected through various instruments in </a:t>
            </a:r>
            <a:r>
              <a:rPr lang="en-US" sz="2000" b="1">
                <a:solidFill>
                  <a:srgbClr val="503D3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data_dictionary.csv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3D36"/>
                </a:solidFill>
                <a:latin typeface="Canva Sans"/>
                <a:ea typeface="Canva Sans"/>
                <a:cs typeface="Canva Sans"/>
                <a:sym typeface="Canva Sans"/>
              </a:rPr>
              <a:t>Some key features: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F8A70"/>
                </a:solidFill>
                <a:latin typeface="Canva Sans"/>
                <a:ea typeface="Canva Sans"/>
                <a:cs typeface="Canva Sans"/>
                <a:sym typeface="Canva Sans"/>
              </a:rPr>
              <a:t>Demographics</a:t>
            </a:r>
            <a:r>
              <a:rPr lang="en-US" sz="2000">
                <a:solidFill>
                  <a:srgbClr val="503D36"/>
                </a:solidFill>
                <a:latin typeface="Canva Sans"/>
                <a:ea typeface="Canva Sans"/>
                <a:cs typeface="Canva Sans"/>
                <a:sym typeface="Canva Sans"/>
              </a:rPr>
              <a:t>: age, sex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F8A70"/>
                </a:solidFill>
                <a:latin typeface="Canva Sans"/>
                <a:ea typeface="Canva Sans"/>
                <a:cs typeface="Canva Sans"/>
                <a:sym typeface="Canva Sans"/>
              </a:rPr>
              <a:t>Physical Measures</a:t>
            </a:r>
            <a:r>
              <a:rPr lang="en-US" sz="2000">
                <a:solidFill>
                  <a:srgbClr val="503D36"/>
                </a:solidFill>
                <a:latin typeface="Canva Sans"/>
                <a:ea typeface="Canva Sans"/>
                <a:cs typeface="Canva Sans"/>
                <a:sym typeface="Canva Sans"/>
              </a:rPr>
              <a:t>: Blood pressure, heart rate, height, weight, and waist/hip measurements.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F8A70"/>
                </a:solidFill>
                <a:latin typeface="Canva Sans"/>
                <a:ea typeface="Canva Sans"/>
                <a:cs typeface="Canva Sans"/>
                <a:sym typeface="Canva Sans"/>
              </a:rPr>
              <a:t>PCIAT</a:t>
            </a:r>
            <a:r>
              <a:rPr lang="en-US" sz="2000">
                <a:solidFill>
                  <a:srgbClr val="503D36"/>
                </a:solidFill>
                <a:latin typeface="Canva Sans"/>
                <a:ea typeface="Canva Sans"/>
                <a:cs typeface="Canva Sans"/>
                <a:sym typeface="Canva Sans"/>
              </a:rPr>
              <a:t>: 20-item scale measuring characteristics and behaviors associated with compulsive use of the internet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F8A70"/>
                </a:solidFill>
                <a:latin typeface="Canva Sans"/>
                <a:ea typeface="Canva Sans"/>
                <a:cs typeface="Canva Sans"/>
                <a:sym typeface="Canva Sans"/>
              </a:rPr>
              <a:t>sii</a:t>
            </a:r>
            <a:r>
              <a:rPr lang="en-US" sz="2000">
                <a:solidFill>
                  <a:srgbClr val="503D36"/>
                </a:solidFill>
                <a:latin typeface="Canva Sans"/>
                <a:ea typeface="Canva Sans"/>
                <a:cs typeface="Canva Sans"/>
                <a:sym typeface="Canva Sans"/>
              </a:rPr>
              <a:t>: Derived target,  categorized (0-3)</a:t>
            </a:r>
          </a:p>
        </p:txBody>
      </p:sp>
      <p:sp>
        <p:nvSpPr>
          <p:cNvPr id="164" name="TextBox 164"/>
          <p:cNvSpPr txBox="1"/>
          <p:nvPr/>
        </p:nvSpPr>
        <p:spPr>
          <a:xfrm>
            <a:off x="9913834" y="3762046"/>
            <a:ext cx="5275427" cy="387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03D36"/>
                </a:solidFill>
                <a:latin typeface="Canva Sans"/>
                <a:ea typeface="Canva Sans"/>
                <a:cs typeface="Canva Sans"/>
                <a:sym typeface="Canva Sans"/>
              </a:rPr>
              <a:t>Files: </a:t>
            </a:r>
            <a:r>
              <a:rPr lang="en-US" sz="2000" b="1">
                <a:solidFill>
                  <a:srgbClr val="503D3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series_train.parquet and series_test.parquet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03D36"/>
                </a:solidFill>
                <a:latin typeface="Canva Sans"/>
                <a:ea typeface="Canva Sans"/>
                <a:cs typeface="Canva Sans"/>
                <a:sym typeface="Canva Sans"/>
              </a:rPr>
              <a:t>Accelerometer data collected from wrist-worn devices.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3D36"/>
                </a:solidFill>
                <a:latin typeface="Canva Sans"/>
                <a:ea typeface="Canva Sans"/>
                <a:cs typeface="Canva Sans"/>
                <a:sym typeface="Canva Sans"/>
              </a:rPr>
              <a:t>Some key features: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F8A70"/>
                </a:solidFill>
                <a:latin typeface="Canva Sans"/>
                <a:ea typeface="Canva Sans"/>
                <a:cs typeface="Canva Sans"/>
                <a:sym typeface="Canva Sans"/>
              </a:rPr>
              <a:t>X, Y, Z:</a:t>
            </a:r>
            <a:r>
              <a:rPr lang="en-US" sz="2000">
                <a:solidFill>
                  <a:srgbClr val="503D36"/>
                </a:solidFill>
                <a:latin typeface="Canva Sans"/>
                <a:ea typeface="Canva Sans"/>
                <a:cs typeface="Canva Sans"/>
                <a:sym typeface="Canva Sans"/>
              </a:rPr>
              <a:t> Acceleration measurements along the three axes.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F8A70"/>
                </a:solidFill>
                <a:latin typeface="Canva Sans"/>
                <a:ea typeface="Canva Sans"/>
                <a:cs typeface="Canva Sans"/>
                <a:sym typeface="Canva Sans"/>
              </a:rPr>
              <a:t>enmo</a:t>
            </a:r>
            <a:r>
              <a:rPr lang="en-US" sz="2000">
                <a:solidFill>
                  <a:srgbClr val="503D36"/>
                </a:solidFill>
                <a:latin typeface="Canva Sans"/>
                <a:ea typeface="Canva Sans"/>
                <a:cs typeface="Canva Sans"/>
                <a:sym typeface="Canva Sans"/>
              </a:rPr>
              <a:t>: indicating motion intensity.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F8A70"/>
                </a:solidFill>
                <a:latin typeface="Canva Sans"/>
                <a:ea typeface="Canva Sans"/>
                <a:cs typeface="Canva Sans"/>
                <a:sym typeface="Canva Sans"/>
              </a:rPr>
              <a:t>light</a:t>
            </a:r>
            <a:r>
              <a:rPr lang="en-US" sz="2000">
                <a:solidFill>
                  <a:srgbClr val="503D36"/>
                </a:solidFill>
                <a:latin typeface="Canva Sans"/>
                <a:ea typeface="Canva Sans"/>
                <a:cs typeface="Canva Sans"/>
                <a:sym typeface="Canva Sans"/>
              </a:rPr>
              <a:t>: Ambient light measured in lux.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F8A70"/>
                </a:solidFill>
                <a:latin typeface="Canva Sans"/>
                <a:ea typeface="Canva Sans"/>
                <a:cs typeface="Canva Sans"/>
                <a:sym typeface="Canva Sans"/>
              </a:rPr>
              <a:t>non-wear_flag, Time of day, Day of the week, Battery voltage,</a:t>
            </a:r>
            <a:r>
              <a:rPr lang="en-US" sz="2000">
                <a:solidFill>
                  <a:srgbClr val="503D36"/>
                </a:solidFill>
                <a:latin typeface="Canva Sans"/>
                <a:ea typeface="Canva Sans"/>
                <a:cs typeface="Canva Sans"/>
                <a:sym typeface="Canva Sans"/>
              </a:rPr>
              <a:t>...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641244" cy="10424160"/>
          </a:xfrm>
          <a:custGeom>
            <a:avLst/>
            <a:gdLst/>
            <a:ahLst/>
            <a:cxnLst/>
            <a:rect l="l" t="t" r="r" b="b"/>
            <a:pathLst>
              <a:path w="18641244" h="10424160">
                <a:moveTo>
                  <a:pt x="0" y="0"/>
                </a:moveTo>
                <a:lnTo>
                  <a:pt x="18641244" y="0"/>
                </a:lnTo>
                <a:lnTo>
                  <a:pt x="18641244" y="10424160"/>
                </a:lnTo>
                <a:lnTo>
                  <a:pt x="0" y="10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5" b="-96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598220" y="-5243202"/>
            <a:ext cx="10086047" cy="10086047"/>
          </a:xfrm>
          <a:custGeom>
            <a:avLst/>
            <a:gdLst/>
            <a:ahLst/>
            <a:cxnLst/>
            <a:rect l="l" t="t" r="r" b="b"/>
            <a:pathLst>
              <a:path w="10086047" h="10086047">
                <a:moveTo>
                  <a:pt x="0" y="0"/>
                </a:moveTo>
                <a:lnTo>
                  <a:pt x="10086047" y="0"/>
                </a:lnTo>
                <a:lnTo>
                  <a:pt x="10086047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014324" y="6871514"/>
            <a:ext cx="10086047" cy="10086047"/>
          </a:xfrm>
          <a:custGeom>
            <a:avLst/>
            <a:gdLst/>
            <a:ahLst/>
            <a:cxnLst/>
            <a:rect l="l" t="t" r="r" b="b"/>
            <a:pathLst>
              <a:path w="10086047" h="10086047">
                <a:moveTo>
                  <a:pt x="0" y="0"/>
                </a:moveTo>
                <a:lnTo>
                  <a:pt x="10086048" y="0"/>
                </a:lnTo>
                <a:lnTo>
                  <a:pt x="10086048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1642436" y="-617129"/>
            <a:ext cx="19930436" cy="11245985"/>
            <a:chOff x="0" y="0"/>
            <a:chExt cx="5249168" cy="29619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49168" cy="2961906"/>
            </a:xfrm>
            <a:custGeom>
              <a:avLst/>
              <a:gdLst/>
              <a:ahLst/>
              <a:cxnLst/>
              <a:rect l="l" t="t" r="r" b="b"/>
              <a:pathLst>
                <a:path w="5249168" h="2961906">
                  <a:moveTo>
                    <a:pt x="19811" y="0"/>
                  </a:moveTo>
                  <a:lnTo>
                    <a:pt x="5229358" y="0"/>
                  </a:lnTo>
                  <a:cubicBezTo>
                    <a:pt x="5234612" y="0"/>
                    <a:pt x="5239651" y="2087"/>
                    <a:pt x="5243366" y="5802"/>
                  </a:cubicBezTo>
                  <a:cubicBezTo>
                    <a:pt x="5247081" y="9518"/>
                    <a:pt x="5249168" y="14557"/>
                    <a:pt x="5249168" y="19811"/>
                  </a:cubicBezTo>
                  <a:lnTo>
                    <a:pt x="5249168" y="2942095"/>
                  </a:lnTo>
                  <a:cubicBezTo>
                    <a:pt x="5249168" y="2953036"/>
                    <a:pt x="5240299" y="2961906"/>
                    <a:pt x="5229358" y="2961906"/>
                  </a:cubicBezTo>
                  <a:lnTo>
                    <a:pt x="19811" y="2961906"/>
                  </a:lnTo>
                  <a:cubicBezTo>
                    <a:pt x="8870" y="2961906"/>
                    <a:pt x="0" y="2953036"/>
                    <a:pt x="0" y="2942095"/>
                  </a:cubicBezTo>
                  <a:lnTo>
                    <a:pt x="0" y="19811"/>
                  </a:lnTo>
                  <a:cubicBezTo>
                    <a:pt x="0" y="8870"/>
                    <a:pt x="8870" y="0"/>
                    <a:pt x="19811" y="0"/>
                  </a:cubicBezTo>
                  <a:close/>
                </a:path>
              </a:pathLst>
            </a:custGeom>
            <a:solidFill>
              <a:srgbClr val="0A425A">
                <a:alpha val="5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49168" cy="3000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610446" y="8762231"/>
            <a:ext cx="4314927" cy="43149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084613" y="9258300"/>
            <a:ext cx="3461843" cy="346184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8A7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401544" y="-1555306"/>
            <a:ext cx="4314927" cy="431492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1211605" y="-1128764"/>
            <a:ext cx="3461843" cy="346184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8A7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-5326912">
            <a:off x="14851524" y="5626312"/>
            <a:ext cx="635172" cy="1347845"/>
          </a:xfrm>
          <a:custGeom>
            <a:avLst/>
            <a:gdLst/>
            <a:ahLst/>
            <a:cxnLst/>
            <a:rect l="l" t="t" r="r" b="b"/>
            <a:pathLst>
              <a:path w="635172" h="1347845">
                <a:moveTo>
                  <a:pt x="0" y="0"/>
                </a:moveTo>
                <a:lnTo>
                  <a:pt x="635172" y="0"/>
                </a:lnTo>
                <a:lnTo>
                  <a:pt x="635172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438368" y="3661764"/>
            <a:ext cx="13411264" cy="2059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658"/>
              </a:lnSpc>
              <a:spcBef>
                <a:spcPct val="0"/>
              </a:spcBef>
            </a:pPr>
            <a:r>
              <a:rPr lang="en-US" sz="11899" spc="1784">
                <a:solidFill>
                  <a:srgbClr val="FEFAE0"/>
                </a:solidFill>
                <a:latin typeface="Marykate"/>
                <a:ea typeface="Marykate"/>
                <a:cs typeface="Marykate"/>
                <a:sym typeface="Marykate"/>
              </a:rPr>
              <a:t>2.METHODOLOGY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08067" y="-2873257"/>
            <a:ext cx="12412204" cy="14649597"/>
          </a:xfrm>
          <a:custGeom>
            <a:avLst/>
            <a:gdLst/>
            <a:ahLst/>
            <a:cxnLst/>
            <a:rect l="l" t="t" r="r" b="b"/>
            <a:pathLst>
              <a:path w="12412204" h="14649597">
                <a:moveTo>
                  <a:pt x="0" y="0"/>
                </a:moveTo>
                <a:lnTo>
                  <a:pt x="12412204" y="0"/>
                </a:lnTo>
                <a:lnTo>
                  <a:pt x="12412204" y="14649597"/>
                </a:lnTo>
                <a:lnTo>
                  <a:pt x="0" y="14649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775164" y="8597767"/>
            <a:ext cx="3126921" cy="3178573"/>
          </a:xfrm>
          <a:custGeom>
            <a:avLst/>
            <a:gdLst/>
            <a:ahLst/>
            <a:cxnLst/>
            <a:rect l="l" t="t" r="r" b="b"/>
            <a:pathLst>
              <a:path w="3126921" h="3178573">
                <a:moveTo>
                  <a:pt x="0" y="0"/>
                </a:moveTo>
                <a:lnTo>
                  <a:pt x="3126921" y="0"/>
                </a:lnTo>
                <a:lnTo>
                  <a:pt x="3126921" y="3178573"/>
                </a:lnTo>
                <a:lnTo>
                  <a:pt x="0" y="3178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33079" y="8131314"/>
            <a:ext cx="1488179" cy="1398888"/>
          </a:xfrm>
          <a:custGeom>
            <a:avLst/>
            <a:gdLst/>
            <a:ahLst/>
            <a:cxnLst/>
            <a:rect l="l" t="t" r="r" b="b"/>
            <a:pathLst>
              <a:path w="1488179" h="1398888">
                <a:moveTo>
                  <a:pt x="0" y="0"/>
                </a:moveTo>
                <a:lnTo>
                  <a:pt x="1488179" y="0"/>
                </a:lnTo>
                <a:lnTo>
                  <a:pt x="1488179" y="1398889"/>
                </a:lnTo>
                <a:lnTo>
                  <a:pt x="0" y="1398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170629" y="327442"/>
            <a:ext cx="701258" cy="701258"/>
          </a:xfrm>
          <a:custGeom>
            <a:avLst/>
            <a:gdLst/>
            <a:ahLst/>
            <a:cxnLst/>
            <a:rect l="l" t="t" r="r" b="b"/>
            <a:pathLst>
              <a:path w="701258" h="701258">
                <a:moveTo>
                  <a:pt x="0" y="0"/>
                </a:moveTo>
                <a:lnTo>
                  <a:pt x="701258" y="0"/>
                </a:lnTo>
                <a:lnTo>
                  <a:pt x="701258" y="701258"/>
                </a:lnTo>
                <a:lnTo>
                  <a:pt x="0" y="7012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14664" y="283205"/>
            <a:ext cx="2636884" cy="947854"/>
            <a:chOff x="0" y="0"/>
            <a:chExt cx="3515845" cy="12638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8107" cy="1183552"/>
            </a:xfrm>
            <a:custGeom>
              <a:avLst/>
              <a:gdLst/>
              <a:ahLst/>
              <a:cxnLst/>
              <a:rect l="l" t="t" r="r" b="b"/>
              <a:pathLst>
                <a:path w="908107" h="1183552">
                  <a:moveTo>
                    <a:pt x="0" y="0"/>
                  </a:moveTo>
                  <a:lnTo>
                    <a:pt x="908107" y="0"/>
                  </a:lnTo>
                  <a:lnTo>
                    <a:pt x="908107" y="1183552"/>
                  </a:lnTo>
                  <a:lnTo>
                    <a:pt x="0" y="118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4150" y="9525"/>
              <a:ext cx="2491695" cy="125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3"/>
                </a:lnSpc>
              </a:pPr>
              <a:r>
                <a:rPr lang="en-US" sz="3190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Nomad Team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733106" y="4063546"/>
            <a:ext cx="15310018" cy="2660116"/>
          </a:xfrm>
          <a:custGeom>
            <a:avLst/>
            <a:gdLst/>
            <a:ahLst/>
            <a:cxnLst/>
            <a:rect l="l" t="t" r="r" b="b"/>
            <a:pathLst>
              <a:path w="15310018" h="2660116">
                <a:moveTo>
                  <a:pt x="0" y="0"/>
                </a:moveTo>
                <a:lnTo>
                  <a:pt x="15310018" y="0"/>
                </a:lnTo>
                <a:lnTo>
                  <a:pt x="15310018" y="2660116"/>
                </a:lnTo>
                <a:lnTo>
                  <a:pt x="0" y="26601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9397640" y="7432212"/>
            <a:ext cx="627080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15668443" y="6723662"/>
            <a:ext cx="0" cy="7085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9397640" y="6723662"/>
            <a:ext cx="0" cy="7085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>
            <a:off x="9189473" y="6631669"/>
            <a:ext cx="416335" cy="581270"/>
          </a:xfrm>
          <a:custGeom>
            <a:avLst/>
            <a:gdLst/>
            <a:ahLst/>
            <a:cxnLst/>
            <a:rect l="l" t="t" r="r" b="b"/>
            <a:pathLst>
              <a:path w="416335" h="581270">
                <a:moveTo>
                  <a:pt x="0" y="0"/>
                </a:moveTo>
                <a:lnTo>
                  <a:pt x="416334" y="0"/>
                </a:lnTo>
                <a:lnTo>
                  <a:pt x="416334" y="581270"/>
                </a:lnTo>
                <a:lnTo>
                  <a:pt x="0" y="5812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102639" y="4784071"/>
            <a:ext cx="1897819" cy="1180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2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Exploratory Data Analysis (EDA)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69215" y="4784071"/>
            <a:ext cx="1991450" cy="1180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2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Preprocessing &amp; Feature Engineering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16777" y="4784071"/>
            <a:ext cx="1542677" cy="1180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2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Choosing &amp; training model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78421" y="4784071"/>
            <a:ext cx="1761670" cy="78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2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Model optimization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863808" y="4984096"/>
            <a:ext cx="1761670" cy="78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2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Model evaluation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92696" y="7474235"/>
            <a:ext cx="2257451" cy="65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0"/>
              </a:lnSpc>
            </a:pPr>
            <a:r>
              <a:rPr lang="en-US" sz="18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iterate to create the best model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51548" y="1803829"/>
            <a:ext cx="12209586" cy="1107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8"/>
              </a:lnSpc>
            </a:pPr>
            <a:r>
              <a:rPr lang="en-US" sz="10982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Machine learning process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9821" y="0"/>
            <a:ext cx="1488179" cy="1398888"/>
          </a:xfrm>
          <a:custGeom>
            <a:avLst/>
            <a:gdLst/>
            <a:ahLst/>
            <a:cxnLst/>
            <a:rect l="l" t="t" r="r" b="b"/>
            <a:pathLst>
              <a:path w="1488179" h="1398888">
                <a:moveTo>
                  <a:pt x="0" y="0"/>
                </a:moveTo>
                <a:lnTo>
                  <a:pt x="1488179" y="0"/>
                </a:lnTo>
                <a:lnTo>
                  <a:pt x="1488179" y="1398888"/>
                </a:lnTo>
                <a:lnTo>
                  <a:pt x="0" y="13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14664" y="283205"/>
            <a:ext cx="2636884" cy="947854"/>
            <a:chOff x="0" y="0"/>
            <a:chExt cx="3515845" cy="1263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107" cy="1183552"/>
            </a:xfrm>
            <a:custGeom>
              <a:avLst/>
              <a:gdLst/>
              <a:ahLst/>
              <a:cxnLst/>
              <a:rect l="l" t="t" r="r" b="b"/>
              <a:pathLst>
                <a:path w="908107" h="1183552">
                  <a:moveTo>
                    <a:pt x="0" y="0"/>
                  </a:moveTo>
                  <a:lnTo>
                    <a:pt x="908107" y="0"/>
                  </a:lnTo>
                  <a:lnTo>
                    <a:pt x="908107" y="1183552"/>
                  </a:lnTo>
                  <a:lnTo>
                    <a:pt x="0" y="1183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24150" y="9525"/>
              <a:ext cx="2491695" cy="125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3"/>
                </a:lnSpc>
              </a:pPr>
              <a:r>
                <a:rPr lang="en-US" sz="3190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Nomad Team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601712" y="2334238"/>
            <a:ext cx="4453219" cy="942362"/>
            <a:chOff x="0" y="0"/>
            <a:chExt cx="5937625" cy="125648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937625" cy="1256482"/>
              <a:chOff x="0" y="0"/>
              <a:chExt cx="1712087" cy="36230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12087" cy="362301"/>
              </a:xfrm>
              <a:custGeom>
                <a:avLst/>
                <a:gdLst/>
                <a:ahLst/>
                <a:cxnLst/>
                <a:rect l="l" t="t" r="r" b="b"/>
                <a:pathLst>
                  <a:path w="1712087" h="362301">
                    <a:moveTo>
                      <a:pt x="173850" y="0"/>
                    </a:moveTo>
                    <a:lnTo>
                      <a:pt x="1538237" y="0"/>
                    </a:lnTo>
                    <a:cubicBezTo>
                      <a:pt x="1634252" y="0"/>
                      <a:pt x="1712087" y="77835"/>
                      <a:pt x="1712087" y="173850"/>
                    </a:cubicBezTo>
                    <a:lnTo>
                      <a:pt x="1712087" y="188451"/>
                    </a:lnTo>
                    <a:cubicBezTo>
                      <a:pt x="1712087" y="284466"/>
                      <a:pt x="1634252" y="362301"/>
                      <a:pt x="1538237" y="362301"/>
                    </a:cubicBezTo>
                    <a:lnTo>
                      <a:pt x="173850" y="362301"/>
                    </a:lnTo>
                    <a:cubicBezTo>
                      <a:pt x="77835" y="362301"/>
                      <a:pt x="0" y="284466"/>
                      <a:pt x="0" y="188451"/>
                    </a:cubicBezTo>
                    <a:lnTo>
                      <a:pt x="0" y="173850"/>
                    </a:lnTo>
                    <a:cubicBezTo>
                      <a:pt x="0" y="77835"/>
                      <a:pt x="77835" y="0"/>
                      <a:pt x="1738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712087" cy="4004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696360" y="291000"/>
              <a:ext cx="666579" cy="649081"/>
            </a:xfrm>
            <a:custGeom>
              <a:avLst/>
              <a:gdLst/>
              <a:ahLst/>
              <a:cxnLst/>
              <a:rect l="l" t="t" r="r" b="b"/>
              <a:pathLst>
                <a:path w="666579" h="649081">
                  <a:moveTo>
                    <a:pt x="0" y="0"/>
                  </a:moveTo>
                  <a:lnTo>
                    <a:pt x="666579" y="0"/>
                  </a:lnTo>
                  <a:lnTo>
                    <a:pt x="666579" y="649082"/>
                  </a:lnTo>
                  <a:lnTo>
                    <a:pt x="0" y="649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524284" y="61682"/>
              <a:ext cx="4413342" cy="945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47"/>
                </a:lnSpc>
              </a:pPr>
              <a:r>
                <a:rPr lang="en-US" sz="431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Training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601712" y="6371201"/>
            <a:ext cx="4644513" cy="942362"/>
            <a:chOff x="0" y="0"/>
            <a:chExt cx="6192684" cy="125648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6192684" cy="1256482"/>
              <a:chOff x="0" y="0"/>
              <a:chExt cx="1785632" cy="36230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85632" cy="362301"/>
              </a:xfrm>
              <a:custGeom>
                <a:avLst/>
                <a:gdLst/>
                <a:ahLst/>
                <a:cxnLst/>
                <a:rect l="l" t="t" r="r" b="b"/>
                <a:pathLst>
                  <a:path w="1785632" h="362301">
                    <a:moveTo>
                      <a:pt x="166690" y="0"/>
                    </a:moveTo>
                    <a:lnTo>
                      <a:pt x="1618942" y="0"/>
                    </a:lnTo>
                    <a:cubicBezTo>
                      <a:pt x="1663151" y="0"/>
                      <a:pt x="1705549" y="17562"/>
                      <a:pt x="1736810" y="48822"/>
                    </a:cubicBezTo>
                    <a:cubicBezTo>
                      <a:pt x="1768070" y="80083"/>
                      <a:pt x="1785632" y="122481"/>
                      <a:pt x="1785632" y="166690"/>
                    </a:cubicBezTo>
                    <a:lnTo>
                      <a:pt x="1785632" y="195611"/>
                    </a:lnTo>
                    <a:cubicBezTo>
                      <a:pt x="1785632" y="239820"/>
                      <a:pt x="1768070" y="282218"/>
                      <a:pt x="1736810" y="313479"/>
                    </a:cubicBezTo>
                    <a:cubicBezTo>
                      <a:pt x="1705549" y="344739"/>
                      <a:pt x="1663151" y="362301"/>
                      <a:pt x="1618942" y="362301"/>
                    </a:cubicBezTo>
                    <a:lnTo>
                      <a:pt x="166690" y="362301"/>
                    </a:lnTo>
                    <a:cubicBezTo>
                      <a:pt x="122481" y="362301"/>
                      <a:pt x="80083" y="344739"/>
                      <a:pt x="48822" y="313479"/>
                    </a:cubicBezTo>
                    <a:cubicBezTo>
                      <a:pt x="17562" y="282218"/>
                      <a:pt x="0" y="239820"/>
                      <a:pt x="0" y="195611"/>
                    </a:cubicBezTo>
                    <a:lnTo>
                      <a:pt x="0" y="166690"/>
                    </a:lnTo>
                    <a:cubicBezTo>
                      <a:pt x="0" y="122481"/>
                      <a:pt x="17562" y="80083"/>
                      <a:pt x="48822" y="48822"/>
                    </a:cubicBezTo>
                    <a:cubicBezTo>
                      <a:pt x="80083" y="17562"/>
                      <a:pt x="122481" y="0"/>
                      <a:pt x="16669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785632" cy="4004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696360" y="291000"/>
              <a:ext cx="666579" cy="649081"/>
            </a:xfrm>
            <a:custGeom>
              <a:avLst/>
              <a:gdLst/>
              <a:ahLst/>
              <a:cxnLst/>
              <a:rect l="l" t="t" r="r" b="b"/>
              <a:pathLst>
                <a:path w="666579" h="649081">
                  <a:moveTo>
                    <a:pt x="0" y="0"/>
                  </a:moveTo>
                  <a:lnTo>
                    <a:pt x="666579" y="0"/>
                  </a:lnTo>
                  <a:lnTo>
                    <a:pt x="666579" y="649082"/>
                  </a:lnTo>
                  <a:lnTo>
                    <a:pt x="0" y="649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24284" y="61682"/>
              <a:ext cx="4413342" cy="945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47"/>
                </a:lnSpc>
              </a:pPr>
              <a:r>
                <a:rPr lang="en-US" sz="431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Testing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405246" y="6002608"/>
            <a:ext cx="8644887" cy="3695689"/>
          </a:xfrm>
          <a:custGeom>
            <a:avLst/>
            <a:gdLst/>
            <a:ahLst/>
            <a:cxnLst/>
            <a:rect l="l" t="t" r="r" b="b"/>
            <a:pathLst>
              <a:path w="8644887" h="3695689">
                <a:moveTo>
                  <a:pt x="0" y="0"/>
                </a:moveTo>
                <a:lnTo>
                  <a:pt x="8644887" y="0"/>
                </a:lnTo>
                <a:lnTo>
                  <a:pt x="8644887" y="3695689"/>
                </a:lnTo>
                <a:lnTo>
                  <a:pt x="0" y="36956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373576" y="2179512"/>
            <a:ext cx="8676557" cy="3709228"/>
          </a:xfrm>
          <a:custGeom>
            <a:avLst/>
            <a:gdLst/>
            <a:ahLst/>
            <a:cxnLst/>
            <a:rect l="l" t="t" r="r" b="b"/>
            <a:pathLst>
              <a:path w="8676557" h="3709228">
                <a:moveTo>
                  <a:pt x="0" y="0"/>
                </a:moveTo>
                <a:lnTo>
                  <a:pt x="8676557" y="0"/>
                </a:lnTo>
                <a:lnTo>
                  <a:pt x="8676557" y="3709228"/>
                </a:lnTo>
                <a:lnTo>
                  <a:pt x="0" y="37092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214102" y="426836"/>
            <a:ext cx="12209586" cy="1107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8"/>
              </a:lnSpc>
            </a:pPr>
            <a:r>
              <a:rPr lang="en-US" sz="10982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 Exploratory Data Analysis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01712" y="3674523"/>
            <a:ext cx="6047290" cy="123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Contains 3960 samples and 80 features (excluding id and target sii). </a:t>
            </a: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2736 non-null sii can be used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01712" y="7588317"/>
            <a:ext cx="6770316" cy="81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Contains 20 samples and 58 features (excluding id) , has no 22 PCIAT results.</a:t>
            </a:r>
          </a:p>
        </p:txBody>
      </p:sp>
      <p:sp>
        <p:nvSpPr>
          <p:cNvPr id="23" name="TextBox 23"/>
          <p:cNvSpPr txBox="1"/>
          <p:nvPr/>
        </p:nvSpPr>
        <p:spPr>
          <a:xfrm rot="-5400000">
            <a:off x="-497977" y="3889460"/>
            <a:ext cx="3015254" cy="28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7"/>
              </a:lnSpc>
            </a:pPr>
            <a:r>
              <a:rPr lang="en-US" sz="168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2736 non-null sii entries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1806</Words>
  <Application>Microsoft Office PowerPoint</Application>
  <PresentationFormat>Custom</PresentationFormat>
  <Paragraphs>370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More Sugar</vt:lpstr>
      <vt:lpstr>Arial</vt:lpstr>
      <vt:lpstr>Canva Sans</vt:lpstr>
      <vt:lpstr>Sniglet</vt:lpstr>
      <vt:lpstr>Canva Sans Italics</vt:lpstr>
      <vt:lpstr>Canva Sans Bold</vt:lpstr>
      <vt:lpstr>Calibri</vt:lpstr>
      <vt:lpstr>Paytone One</vt:lpstr>
      <vt:lpstr>Marykate</vt:lpstr>
      <vt:lpstr>Open Sans Bold</vt:lpstr>
      <vt:lpstr>Open Sans Semi-Bold</vt:lpstr>
      <vt:lpstr>Canva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Slide</dc:title>
  <cp:lastModifiedBy>An Binh</cp:lastModifiedBy>
  <cp:revision>2</cp:revision>
  <dcterms:created xsi:type="dcterms:W3CDTF">2006-08-16T00:00:00Z</dcterms:created>
  <dcterms:modified xsi:type="dcterms:W3CDTF">2024-12-22T12:59:53Z</dcterms:modified>
  <dc:identifier>DAGZ7XGRTSg</dc:identifier>
</cp:coreProperties>
</file>